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30" r:id="rId3"/>
    <p:sldId id="258" r:id="rId4"/>
    <p:sldId id="259" r:id="rId5"/>
    <p:sldId id="262" r:id="rId6"/>
    <p:sldId id="264" r:id="rId7"/>
    <p:sldId id="263" r:id="rId8"/>
    <p:sldId id="331" r:id="rId9"/>
    <p:sldId id="329" r:id="rId10"/>
    <p:sldId id="269" r:id="rId11"/>
    <p:sldId id="270" r:id="rId12"/>
    <p:sldId id="272" r:id="rId13"/>
    <p:sldId id="328" r:id="rId14"/>
    <p:sldId id="276" r:id="rId15"/>
    <p:sldId id="277" r:id="rId16"/>
    <p:sldId id="279" r:id="rId17"/>
    <p:sldId id="280" r:id="rId18"/>
    <p:sldId id="334" r:id="rId19"/>
    <p:sldId id="335" r:id="rId20"/>
    <p:sldId id="336" r:id="rId21"/>
    <p:sldId id="288" r:id="rId22"/>
    <p:sldId id="289" r:id="rId23"/>
    <p:sldId id="293" r:id="rId24"/>
    <p:sldId id="296" r:id="rId25"/>
    <p:sldId id="297" r:id="rId26"/>
    <p:sldId id="308" r:id="rId27"/>
    <p:sldId id="309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2" r:id="rId38"/>
    <p:sldId id="33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392"/>
    <a:srgbClr val="283773"/>
    <a:srgbClr val="816C3D"/>
    <a:srgbClr val="093963"/>
    <a:srgbClr val="02335E"/>
    <a:srgbClr val="E81E25"/>
    <a:srgbClr val="0D3B64"/>
    <a:srgbClr val="FFCC00"/>
    <a:srgbClr val="0D3C6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9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D514B-F9B9-4733-9CC8-72A28E8F2176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91E27DD-1D2F-45B8-9654-901926F5558F}">
      <dgm:prSet phldrT="[Text]" custT="1"/>
      <dgm:spPr>
        <a:solidFill>
          <a:srgbClr val="02335E"/>
        </a:solidFill>
        <a:ln>
          <a:solidFill>
            <a:srgbClr val="093963"/>
          </a:solidFill>
        </a:ln>
      </dgm:spPr>
      <dgm:t>
        <a:bodyPr/>
        <a:lstStyle/>
        <a:p>
          <a:r>
            <a:rPr lang="en-US" sz="2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Ring Materials</a:t>
          </a:r>
          <a:endParaRPr lang="en-US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684DE3-5CAA-4F21-8FF8-3E54DE25B0DB}" type="parTrans" cxnId="{907CA364-639F-48C9-9810-C60D45B7394D}">
      <dgm:prSet/>
      <dgm:spPr/>
      <dgm:t>
        <a:bodyPr/>
        <a:lstStyle/>
        <a:p>
          <a:endParaRPr lang="en-US"/>
        </a:p>
      </dgm:t>
    </dgm:pt>
    <dgm:pt modelId="{9D0AFCEF-972A-408F-88DE-C79AF07E12BB}" type="sibTrans" cxnId="{907CA364-639F-48C9-9810-C60D45B7394D}">
      <dgm:prSet/>
      <dgm:spPr/>
      <dgm:t>
        <a:bodyPr/>
        <a:lstStyle/>
        <a:p>
          <a:endParaRPr lang="en-US"/>
        </a:p>
      </dgm:t>
    </dgm:pt>
    <dgm:pt modelId="{AA5B2E4A-0B82-472F-81F9-76B2DFE2647B}">
      <dgm:prSet phldrT="[Text]"/>
      <dgm:spPr/>
      <dgm:t>
        <a:bodyPr/>
        <a:lstStyle/>
        <a:p>
          <a:r>
            <a:rPr lang="en-US" dirty="0" smtClean="0"/>
            <a:t>52100</a:t>
          </a:r>
          <a:endParaRPr lang="en-US" dirty="0"/>
        </a:p>
      </dgm:t>
    </dgm:pt>
    <dgm:pt modelId="{6C4F26D6-0B27-441F-94ED-63C5BD4928CF}" type="parTrans" cxnId="{FB9A9CF9-7116-4BD3-AC0E-1C4770E86B3A}">
      <dgm:prSet/>
      <dgm:spPr/>
      <dgm:t>
        <a:bodyPr/>
        <a:lstStyle/>
        <a:p>
          <a:endParaRPr lang="en-US"/>
        </a:p>
      </dgm:t>
    </dgm:pt>
    <dgm:pt modelId="{D40847B0-4BD6-4D45-AF1A-0AE42B775FE5}" type="sibTrans" cxnId="{FB9A9CF9-7116-4BD3-AC0E-1C4770E86B3A}">
      <dgm:prSet/>
      <dgm:spPr/>
      <dgm:t>
        <a:bodyPr/>
        <a:lstStyle/>
        <a:p>
          <a:endParaRPr lang="en-US"/>
        </a:p>
      </dgm:t>
    </dgm:pt>
    <dgm:pt modelId="{C65FE783-76A7-417B-82F7-86BBAAB9EF9F}">
      <dgm:prSet phldrT="[Text]" custT="1"/>
      <dgm:spPr>
        <a:solidFill>
          <a:srgbClr val="093963"/>
        </a:solidFill>
        <a:ln>
          <a:solidFill>
            <a:srgbClr val="093963"/>
          </a:solidFill>
        </a:ln>
      </dgm:spPr>
      <dgm:t>
        <a:bodyPr/>
        <a:lstStyle/>
        <a:p>
          <a:r>
            <a:rPr lang="en-US" sz="29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Rolling Elements</a:t>
          </a:r>
          <a:endParaRPr lang="en-US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F92F92-68BE-4031-BEF9-6B935D3E95C4}" type="parTrans" cxnId="{1C628047-B03D-4B19-9932-56E0FB7C87E6}">
      <dgm:prSet/>
      <dgm:spPr/>
      <dgm:t>
        <a:bodyPr/>
        <a:lstStyle/>
        <a:p>
          <a:endParaRPr lang="en-US"/>
        </a:p>
      </dgm:t>
    </dgm:pt>
    <dgm:pt modelId="{65C8DA68-AD6E-43C9-88B7-5E1D41C68284}" type="sibTrans" cxnId="{1C628047-B03D-4B19-9932-56E0FB7C87E6}">
      <dgm:prSet/>
      <dgm:spPr/>
      <dgm:t>
        <a:bodyPr/>
        <a:lstStyle/>
        <a:p>
          <a:endParaRPr lang="en-US"/>
        </a:p>
      </dgm:t>
    </dgm:pt>
    <dgm:pt modelId="{92798AD7-11E9-4548-918A-7F4981579A7C}">
      <dgm:prSet phldrT="[Text]"/>
      <dgm:spPr/>
      <dgm:t>
        <a:bodyPr/>
        <a:lstStyle/>
        <a:p>
          <a:r>
            <a:rPr lang="en-US" smtClean="0"/>
            <a:t>52100</a:t>
          </a:r>
          <a:endParaRPr lang="en-US" dirty="0"/>
        </a:p>
      </dgm:t>
    </dgm:pt>
    <dgm:pt modelId="{5591A926-CD27-438C-B0EF-F82C50C79CB7}" type="parTrans" cxnId="{EBDD0E09-B3BF-4F81-830B-C33567D13A0F}">
      <dgm:prSet/>
      <dgm:spPr/>
      <dgm:t>
        <a:bodyPr/>
        <a:lstStyle/>
        <a:p>
          <a:endParaRPr lang="en-US"/>
        </a:p>
      </dgm:t>
    </dgm:pt>
    <dgm:pt modelId="{373A281D-A2C9-4D90-B51F-919D0AFF92C8}" type="sibTrans" cxnId="{EBDD0E09-B3BF-4F81-830B-C33567D13A0F}">
      <dgm:prSet/>
      <dgm:spPr/>
      <dgm:t>
        <a:bodyPr/>
        <a:lstStyle/>
        <a:p>
          <a:endParaRPr lang="en-US"/>
        </a:p>
      </dgm:t>
    </dgm:pt>
    <dgm:pt modelId="{9F7D1760-000D-4CC5-B18A-AD1093D5248C}">
      <dgm:prSet phldrT="[Text]" custT="1"/>
      <dgm:spPr>
        <a:solidFill>
          <a:srgbClr val="093963"/>
        </a:solidFill>
        <a:ln>
          <a:solidFill>
            <a:srgbClr val="093963"/>
          </a:solidFill>
        </a:ln>
      </dgm:spPr>
      <dgm:t>
        <a:bodyPr/>
        <a:lstStyle/>
        <a:p>
          <a:r>
            <a:rPr lang="en-US" sz="2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Precision Cages</a:t>
          </a:r>
          <a:endParaRPr lang="en-US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10013-1754-4A31-9F52-1FF75F0D1471}" type="parTrans" cxnId="{DB4EF8CC-41AC-47D1-9D48-FEB0262DDBB2}">
      <dgm:prSet/>
      <dgm:spPr/>
      <dgm:t>
        <a:bodyPr/>
        <a:lstStyle/>
        <a:p>
          <a:endParaRPr lang="en-US"/>
        </a:p>
      </dgm:t>
    </dgm:pt>
    <dgm:pt modelId="{47923C73-40C7-4AEB-9FE5-8EDA10DA2882}" type="sibTrans" cxnId="{DB4EF8CC-41AC-47D1-9D48-FEB0262DDBB2}">
      <dgm:prSet/>
      <dgm:spPr/>
      <dgm:t>
        <a:bodyPr/>
        <a:lstStyle/>
        <a:p>
          <a:endParaRPr lang="en-US"/>
        </a:p>
      </dgm:t>
    </dgm:pt>
    <dgm:pt modelId="{ABBB2197-0B49-42A1-B782-0FBAD8BCCC3E}">
      <dgm:prSet phldrT="[Text]"/>
      <dgm:spPr/>
      <dgm:t>
        <a:bodyPr/>
        <a:lstStyle/>
        <a:p>
          <a:r>
            <a:rPr lang="en-US" smtClean="0"/>
            <a:t>Bronze</a:t>
          </a:r>
          <a:endParaRPr lang="en-US" dirty="0"/>
        </a:p>
      </dgm:t>
    </dgm:pt>
    <dgm:pt modelId="{9CB84643-28DE-4D91-9AF7-56423DF6CB11}" type="parTrans" cxnId="{D86EE52F-66EF-4EAD-8035-40D5DAD7591B}">
      <dgm:prSet/>
      <dgm:spPr/>
      <dgm:t>
        <a:bodyPr/>
        <a:lstStyle/>
        <a:p>
          <a:endParaRPr lang="en-US"/>
        </a:p>
      </dgm:t>
    </dgm:pt>
    <dgm:pt modelId="{EA80438E-CDFD-4E4D-A17E-CFC8521F777E}" type="sibTrans" cxnId="{D86EE52F-66EF-4EAD-8035-40D5DAD7591B}">
      <dgm:prSet/>
      <dgm:spPr/>
      <dgm:t>
        <a:bodyPr/>
        <a:lstStyle/>
        <a:p>
          <a:endParaRPr lang="en-US"/>
        </a:p>
      </dgm:t>
    </dgm:pt>
    <dgm:pt modelId="{EF9B1C3A-036C-436F-83D8-3D3D46EB42B6}">
      <dgm:prSet/>
      <dgm:spPr/>
      <dgm:t>
        <a:bodyPr/>
        <a:lstStyle/>
        <a:p>
          <a:r>
            <a:rPr lang="en-US" dirty="0" smtClean="0"/>
            <a:t>M50</a:t>
          </a:r>
        </a:p>
      </dgm:t>
    </dgm:pt>
    <dgm:pt modelId="{F3295A62-392C-45C8-9CBD-7ADB26879370}" type="parTrans" cxnId="{251CA796-01D3-4ADA-818F-825EA8547515}">
      <dgm:prSet/>
      <dgm:spPr/>
      <dgm:t>
        <a:bodyPr/>
        <a:lstStyle/>
        <a:p>
          <a:endParaRPr lang="en-US"/>
        </a:p>
      </dgm:t>
    </dgm:pt>
    <dgm:pt modelId="{F300982E-73E0-4290-A218-A8D365495E86}" type="sibTrans" cxnId="{251CA796-01D3-4ADA-818F-825EA8547515}">
      <dgm:prSet/>
      <dgm:spPr/>
      <dgm:t>
        <a:bodyPr/>
        <a:lstStyle/>
        <a:p>
          <a:endParaRPr lang="en-US"/>
        </a:p>
      </dgm:t>
    </dgm:pt>
    <dgm:pt modelId="{501B24DB-76BF-40F9-8767-E04FEFF1980C}">
      <dgm:prSet/>
      <dgm:spPr/>
      <dgm:t>
        <a:bodyPr/>
        <a:lstStyle/>
        <a:p>
          <a:r>
            <a:rPr lang="en-US" dirty="0" err="1" smtClean="0"/>
            <a:t>Pyrowear</a:t>
          </a:r>
          <a:r>
            <a:rPr lang="en-US" dirty="0" smtClean="0"/>
            <a:t>® 675</a:t>
          </a:r>
        </a:p>
      </dgm:t>
    </dgm:pt>
    <dgm:pt modelId="{5E4FBE6C-8E34-4B32-A1F7-4081E37E8C38}" type="parTrans" cxnId="{EC63E26F-C4E6-4D1F-9F0C-688FCE9B82BE}">
      <dgm:prSet/>
      <dgm:spPr/>
      <dgm:t>
        <a:bodyPr/>
        <a:lstStyle/>
        <a:p>
          <a:endParaRPr lang="en-US"/>
        </a:p>
      </dgm:t>
    </dgm:pt>
    <dgm:pt modelId="{4209F83E-AB1C-4337-AB7E-8EB1D999A06F}" type="sibTrans" cxnId="{EC63E26F-C4E6-4D1F-9F0C-688FCE9B82BE}">
      <dgm:prSet/>
      <dgm:spPr/>
      <dgm:t>
        <a:bodyPr/>
        <a:lstStyle/>
        <a:p>
          <a:endParaRPr lang="en-US"/>
        </a:p>
      </dgm:t>
    </dgm:pt>
    <dgm:pt modelId="{9997EA40-3EA2-4252-A67D-FF5120D52533}">
      <dgm:prSet/>
      <dgm:spPr/>
      <dgm:t>
        <a:bodyPr/>
        <a:lstStyle/>
        <a:p>
          <a:r>
            <a:rPr lang="en-US" dirty="0" smtClean="0"/>
            <a:t>XD15NW</a:t>
          </a:r>
        </a:p>
      </dgm:t>
    </dgm:pt>
    <dgm:pt modelId="{A3446732-82D6-42E6-B340-6615BF916D2B}" type="parTrans" cxnId="{3E368858-8B9E-40EB-BA36-1A6A3C45980A}">
      <dgm:prSet/>
      <dgm:spPr/>
      <dgm:t>
        <a:bodyPr/>
        <a:lstStyle/>
        <a:p>
          <a:endParaRPr lang="en-US"/>
        </a:p>
      </dgm:t>
    </dgm:pt>
    <dgm:pt modelId="{93495B44-8D37-4FDC-BD84-405FCB9AC72D}" type="sibTrans" cxnId="{3E368858-8B9E-40EB-BA36-1A6A3C45980A}">
      <dgm:prSet/>
      <dgm:spPr/>
      <dgm:t>
        <a:bodyPr/>
        <a:lstStyle/>
        <a:p>
          <a:endParaRPr lang="en-US"/>
        </a:p>
      </dgm:t>
    </dgm:pt>
    <dgm:pt modelId="{2683A54E-60C2-495D-B863-1EE7CC5A4AB2}">
      <dgm:prSet/>
      <dgm:spPr/>
      <dgm:t>
        <a:bodyPr/>
        <a:lstStyle/>
        <a:p>
          <a:r>
            <a:rPr lang="en-US" smtClean="0"/>
            <a:t>440C</a:t>
          </a:r>
          <a:endParaRPr lang="en-US" dirty="0"/>
        </a:p>
      </dgm:t>
    </dgm:pt>
    <dgm:pt modelId="{095C4F17-317B-4C2B-BFC2-F47633F0B6A5}" type="parTrans" cxnId="{C20909EA-B4BD-4613-8130-945AFAE7DD06}">
      <dgm:prSet/>
      <dgm:spPr/>
      <dgm:t>
        <a:bodyPr/>
        <a:lstStyle/>
        <a:p>
          <a:endParaRPr lang="en-US"/>
        </a:p>
      </dgm:t>
    </dgm:pt>
    <dgm:pt modelId="{C0F5D818-DA87-4F7A-83BE-9EAC2494667A}" type="sibTrans" cxnId="{C20909EA-B4BD-4613-8130-945AFAE7DD06}">
      <dgm:prSet/>
      <dgm:spPr/>
      <dgm:t>
        <a:bodyPr/>
        <a:lstStyle/>
        <a:p>
          <a:endParaRPr lang="en-US"/>
        </a:p>
      </dgm:t>
    </dgm:pt>
    <dgm:pt modelId="{72421296-2A54-4DCE-A481-C052E199B337}">
      <dgm:prSet/>
      <dgm:spPr/>
      <dgm:t>
        <a:bodyPr/>
        <a:lstStyle/>
        <a:p>
          <a:r>
            <a:rPr lang="en-US" smtClean="0"/>
            <a:t>440C</a:t>
          </a:r>
          <a:endParaRPr lang="en-US" dirty="0" smtClean="0"/>
        </a:p>
      </dgm:t>
    </dgm:pt>
    <dgm:pt modelId="{8721F171-2CA5-4F28-A575-FB8649E92E9B}" type="parTrans" cxnId="{33EFCB43-43AD-4B6C-AD5C-5D7BCD7539CF}">
      <dgm:prSet/>
      <dgm:spPr/>
      <dgm:t>
        <a:bodyPr/>
        <a:lstStyle/>
        <a:p>
          <a:endParaRPr lang="en-US"/>
        </a:p>
      </dgm:t>
    </dgm:pt>
    <dgm:pt modelId="{03B4162D-0397-4332-9343-D2D49C8EA991}" type="sibTrans" cxnId="{33EFCB43-43AD-4B6C-AD5C-5D7BCD7539CF}">
      <dgm:prSet/>
      <dgm:spPr/>
      <dgm:t>
        <a:bodyPr/>
        <a:lstStyle/>
        <a:p>
          <a:endParaRPr lang="en-US"/>
        </a:p>
      </dgm:t>
    </dgm:pt>
    <dgm:pt modelId="{5A399ACF-B5DF-427D-A97E-7EBC21C1D117}">
      <dgm:prSet/>
      <dgm:spPr/>
      <dgm:t>
        <a:bodyPr/>
        <a:lstStyle/>
        <a:p>
          <a:r>
            <a:rPr lang="en-US" smtClean="0"/>
            <a:t>Silicon Nitride (Ceramic)</a:t>
          </a:r>
          <a:endParaRPr lang="en-US" dirty="0" smtClean="0"/>
        </a:p>
      </dgm:t>
    </dgm:pt>
    <dgm:pt modelId="{CD48CAB5-D4F4-4D27-894F-D46DC79CEB17}" type="parTrans" cxnId="{701B2D69-618F-4A6B-86AD-C38D49554313}">
      <dgm:prSet/>
      <dgm:spPr/>
      <dgm:t>
        <a:bodyPr/>
        <a:lstStyle/>
        <a:p>
          <a:endParaRPr lang="en-US"/>
        </a:p>
      </dgm:t>
    </dgm:pt>
    <dgm:pt modelId="{5B6E5DD9-4D88-445A-9DCB-72B05CC286EA}" type="sibTrans" cxnId="{701B2D69-618F-4A6B-86AD-C38D49554313}">
      <dgm:prSet/>
      <dgm:spPr/>
      <dgm:t>
        <a:bodyPr/>
        <a:lstStyle/>
        <a:p>
          <a:endParaRPr lang="en-US"/>
        </a:p>
      </dgm:t>
    </dgm:pt>
    <dgm:pt modelId="{B76ED5B3-8090-4554-950A-769EF0171D62}">
      <dgm:prSet/>
      <dgm:spPr/>
      <dgm:t>
        <a:bodyPr/>
        <a:lstStyle/>
        <a:p>
          <a:r>
            <a:rPr lang="en-US" dirty="0" smtClean="0"/>
            <a:t>M50</a:t>
          </a:r>
        </a:p>
      </dgm:t>
    </dgm:pt>
    <dgm:pt modelId="{3EE4CAE9-938A-456D-AB3C-70694A2597E5}" type="parTrans" cxnId="{85BE8EC9-08E9-4A0B-BC97-AE3E36C8ECB5}">
      <dgm:prSet/>
      <dgm:spPr/>
      <dgm:t>
        <a:bodyPr/>
        <a:lstStyle/>
        <a:p>
          <a:endParaRPr lang="en-US"/>
        </a:p>
      </dgm:t>
    </dgm:pt>
    <dgm:pt modelId="{A2B69C3A-B5B9-4A1D-8F77-34FF3A556E15}" type="sibTrans" cxnId="{85BE8EC9-08E9-4A0B-BC97-AE3E36C8ECB5}">
      <dgm:prSet/>
      <dgm:spPr/>
      <dgm:t>
        <a:bodyPr/>
        <a:lstStyle/>
        <a:p>
          <a:endParaRPr lang="en-US"/>
        </a:p>
      </dgm:t>
    </dgm:pt>
    <dgm:pt modelId="{E5789153-4A8A-474E-9398-5866DB457F3F}">
      <dgm:prSet/>
      <dgm:spPr/>
      <dgm:t>
        <a:bodyPr/>
        <a:lstStyle/>
        <a:p>
          <a:r>
            <a:rPr lang="en-US" smtClean="0"/>
            <a:t>Steel</a:t>
          </a:r>
          <a:endParaRPr lang="en-US" dirty="0" smtClean="0"/>
        </a:p>
      </dgm:t>
    </dgm:pt>
    <dgm:pt modelId="{F60EC98A-4C78-455F-BA3B-38BED3C627AD}" type="parTrans" cxnId="{5BAC7606-F072-45C1-8571-33966A434D1A}">
      <dgm:prSet/>
      <dgm:spPr/>
      <dgm:t>
        <a:bodyPr/>
        <a:lstStyle/>
        <a:p>
          <a:endParaRPr lang="en-US"/>
        </a:p>
      </dgm:t>
    </dgm:pt>
    <dgm:pt modelId="{430828AF-2B3F-4AAD-9711-02203749AF1F}" type="sibTrans" cxnId="{5BAC7606-F072-45C1-8571-33966A434D1A}">
      <dgm:prSet/>
      <dgm:spPr/>
      <dgm:t>
        <a:bodyPr/>
        <a:lstStyle/>
        <a:p>
          <a:endParaRPr lang="en-US"/>
        </a:p>
      </dgm:t>
    </dgm:pt>
    <dgm:pt modelId="{FA054F04-8CA5-47E7-B26A-123FF4A231C8}">
      <dgm:prSet/>
      <dgm:spPr/>
      <dgm:t>
        <a:bodyPr/>
        <a:lstStyle/>
        <a:p>
          <a:r>
            <a:rPr lang="en-US" smtClean="0"/>
            <a:t>Silver Plated Bronze or Steel</a:t>
          </a:r>
          <a:endParaRPr lang="en-US" dirty="0" smtClean="0"/>
        </a:p>
      </dgm:t>
    </dgm:pt>
    <dgm:pt modelId="{334EEECD-C6A8-4C9C-B0A1-8BCD13184735}" type="parTrans" cxnId="{653D2702-9D29-4734-B9DD-0DE559537863}">
      <dgm:prSet/>
      <dgm:spPr/>
      <dgm:t>
        <a:bodyPr/>
        <a:lstStyle/>
        <a:p>
          <a:endParaRPr lang="en-US"/>
        </a:p>
      </dgm:t>
    </dgm:pt>
    <dgm:pt modelId="{9FF6F97A-AD16-4E4D-BFE4-2E115E524A98}" type="sibTrans" cxnId="{653D2702-9D29-4734-B9DD-0DE559537863}">
      <dgm:prSet/>
      <dgm:spPr/>
      <dgm:t>
        <a:bodyPr/>
        <a:lstStyle/>
        <a:p>
          <a:endParaRPr lang="en-US"/>
        </a:p>
      </dgm:t>
    </dgm:pt>
    <dgm:pt modelId="{17CB094B-1925-4254-B916-09562B9644D4}">
      <dgm:prSet/>
      <dgm:spPr/>
      <dgm:t>
        <a:bodyPr/>
        <a:lstStyle/>
        <a:p>
          <a:r>
            <a:rPr lang="en-US" smtClean="0"/>
            <a:t>Nylon 6/6</a:t>
          </a:r>
          <a:endParaRPr lang="en-US" dirty="0" smtClean="0"/>
        </a:p>
      </dgm:t>
    </dgm:pt>
    <dgm:pt modelId="{36C92D53-B55A-4E6F-A356-CB75A51C1084}" type="parTrans" cxnId="{D07B4F45-FDBC-4F3D-B7DB-EA22858B45C4}">
      <dgm:prSet/>
      <dgm:spPr/>
      <dgm:t>
        <a:bodyPr/>
        <a:lstStyle/>
        <a:p>
          <a:endParaRPr lang="en-US"/>
        </a:p>
      </dgm:t>
    </dgm:pt>
    <dgm:pt modelId="{8023FE94-5356-4A61-92B0-6BBB7FD960D5}" type="sibTrans" cxnId="{D07B4F45-FDBC-4F3D-B7DB-EA22858B45C4}">
      <dgm:prSet/>
      <dgm:spPr/>
      <dgm:t>
        <a:bodyPr/>
        <a:lstStyle/>
        <a:p>
          <a:endParaRPr lang="en-US"/>
        </a:p>
      </dgm:t>
    </dgm:pt>
    <dgm:pt modelId="{7CFF1FFF-9589-4698-9357-AD18AEBA2BEF}">
      <dgm:prSet/>
      <dgm:spPr/>
      <dgm:t>
        <a:bodyPr/>
        <a:lstStyle/>
        <a:p>
          <a:r>
            <a:rPr lang="en-US" dirty="0" smtClean="0"/>
            <a:t>PEEK</a:t>
          </a:r>
        </a:p>
      </dgm:t>
    </dgm:pt>
    <dgm:pt modelId="{B7A594FF-8981-41B2-8E09-50220D0FC47A}" type="parTrans" cxnId="{27013650-BF09-4B51-86E8-3BDB83975AE0}">
      <dgm:prSet/>
      <dgm:spPr/>
      <dgm:t>
        <a:bodyPr/>
        <a:lstStyle/>
        <a:p>
          <a:endParaRPr lang="en-US"/>
        </a:p>
      </dgm:t>
    </dgm:pt>
    <dgm:pt modelId="{8A7E66AC-713B-4AAD-8C19-5604B732C75B}" type="sibTrans" cxnId="{27013650-BF09-4B51-86E8-3BDB83975AE0}">
      <dgm:prSet/>
      <dgm:spPr/>
      <dgm:t>
        <a:bodyPr/>
        <a:lstStyle/>
        <a:p>
          <a:endParaRPr lang="en-US"/>
        </a:p>
      </dgm:t>
    </dgm:pt>
    <dgm:pt modelId="{BEA150B4-950F-478A-85F6-0693DC726445}">
      <dgm:prSet/>
      <dgm:spPr/>
      <dgm:t>
        <a:bodyPr/>
        <a:lstStyle/>
        <a:p>
          <a:r>
            <a:rPr lang="en-US" smtClean="0"/>
            <a:t>Vespel®</a:t>
          </a:r>
          <a:endParaRPr lang="en-US" dirty="0" smtClean="0"/>
        </a:p>
      </dgm:t>
    </dgm:pt>
    <dgm:pt modelId="{291F1937-E0CE-4549-AE3F-50BF04EB308E}" type="parTrans" cxnId="{3F153D29-007A-4E4A-8CE1-344528B67D7E}">
      <dgm:prSet/>
      <dgm:spPr/>
      <dgm:t>
        <a:bodyPr/>
        <a:lstStyle/>
        <a:p>
          <a:endParaRPr lang="en-US"/>
        </a:p>
      </dgm:t>
    </dgm:pt>
    <dgm:pt modelId="{B91B2844-F429-498A-9EB7-EF69755B7FF2}" type="sibTrans" cxnId="{3F153D29-007A-4E4A-8CE1-344528B67D7E}">
      <dgm:prSet/>
      <dgm:spPr/>
      <dgm:t>
        <a:bodyPr/>
        <a:lstStyle/>
        <a:p>
          <a:endParaRPr lang="en-US"/>
        </a:p>
      </dgm:t>
    </dgm:pt>
    <dgm:pt modelId="{0E6FD3D0-76BC-4D3E-A8D0-DDE064FF7B15}">
      <dgm:prSet/>
      <dgm:spPr/>
      <dgm:t>
        <a:bodyPr/>
        <a:lstStyle/>
        <a:p>
          <a:r>
            <a:rPr lang="en-US" dirty="0" err="1" smtClean="0"/>
            <a:t>Torlon</a:t>
          </a:r>
          <a:r>
            <a:rPr lang="en-US" dirty="0" smtClean="0"/>
            <a:t>®</a:t>
          </a:r>
        </a:p>
      </dgm:t>
    </dgm:pt>
    <dgm:pt modelId="{185BAD28-D059-490C-864F-2E0E07F45153}" type="parTrans" cxnId="{07C151B1-12B5-4799-90AF-447762A588B3}">
      <dgm:prSet/>
      <dgm:spPr/>
      <dgm:t>
        <a:bodyPr/>
        <a:lstStyle/>
        <a:p>
          <a:endParaRPr lang="en-US"/>
        </a:p>
      </dgm:t>
    </dgm:pt>
    <dgm:pt modelId="{E7E4CA3F-8163-4533-A807-F5311BEEEAE9}" type="sibTrans" cxnId="{07C151B1-12B5-4799-90AF-447762A588B3}">
      <dgm:prSet/>
      <dgm:spPr/>
      <dgm:t>
        <a:bodyPr/>
        <a:lstStyle/>
        <a:p>
          <a:endParaRPr lang="en-US"/>
        </a:p>
      </dgm:t>
    </dgm:pt>
    <dgm:pt modelId="{8D2127DA-14C8-43D7-BF69-C581614EC56B}">
      <dgm:prSet/>
      <dgm:spPr/>
      <dgm:t>
        <a:bodyPr/>
        <a:lstStyle/>
        <a:p>
          <a:r>
            <a:rPr lang="en-US" dirty="0" smtClean="0"/>
            <a:t>AMS 5898 (</a:t>
          </a:r>
          <a:r>
            <a:rPr lang="en-US" dirty="0" err="1" smtClean="0"/>
            <a:t>Cronidur</a:t>
          </a:r>
          <a:r>
            <a:rPr lang="en-US" dirty="0" smtClean="0"/>
            <a:t>® 30)</a:t>
          </a:r>
          <a:endParaRPr lang="en-US" dirty="0"/>
        </a:p>
      </dgm:t>
    </dgm:pt>
    <dgm:pt modelId="{4AEC88FA-2F26-45C7-851C-7315EB210550}" type="parTrans" cxnId="{C62222BD-FEF8-4FC4-8C8D-1358440042A1}">
      <dgm:prSet/>
      <dgm:spPr/>
      <dgm:t>
        <a:bodyPr/>
        <a:lstStyle/>
        <a:p>
          <a:endParaRPr lang="en-US"/>
        </a:p>
      </dgm:t>
    </dgm:pt>
    <dgm:pt modelId="{DB9E7EB3-B214-4E6D-A8FB-7980ECDEC835}" type="sibTrans" cxnId="{C62222BD-FEF8-4FC4-8C8D-1358440042A1}">
      <dgm:prSet/>
      <dgm:spPr/>
      <dgm:t>
        <a:bodyPr/>
        <a:lstStyle/>
        <a:p>
          <a:endParaRPr lang="en-US"/>
        </a:p>
      </dgm:t>
    </dgm:pt>
    <dgm:pt modelId="{9EA294AD-4C08-4C0B-A9E2-9735B513C3EF}">
      <dgm:prSet/>
      <dgm:spPr/>
      <dgm:t>
        <a:bodyPr/>
        <a:lstStyle/>
        <a:p>
          <a:r>
            <a:rPr lang="en-US" smtClean="0"/>
            <a:t>BG42</a:t>
          </a:r>
          <a:endParaRPr lang="en-US" dirty="0"/>
        </a:p>
      </dgm:t>
    </dgm:pt>
    <dgm:pt modelId="{B1B39460-A488-4305-8D23-F68A5D1585C5}" type="parTrans" cxnId="{853E972B-FABF-4185-83A9-CE4FE351AEF9}">
      <dgm:prSet/>
      <dgm:spPr/>
      <dgm:t>
        <a:bodyPr/>
        <a:lstStyle/>
        <a:p>
          <a:endParaRPr lang="en-US"/>
        </a:p>
      </dgm:t>
    </dgm:pt>
    <dgm:pt modelId="{14709F7A-24BE-4ACD-ADEE-07310B128F33}" type="sibTrans" cxnId="{853E972B-FABF-4185-83A9-CE4FE351AEF9}">
      <dgm:prSet/>
      <dgm:spPr/>
      <dgm:t>
        <a:bodyPr/>
        <a:lstStyle/>
        <a:p>
          <a:endParaRPr lang="en-US"/>
        </a:p>
      </dgm:t>
    </dgm:pt>
    <dgm:pt modelId="{7002173D-2556-4AF2-AC19-076C49D99FFB}">
      <dgm:prSet/>
      <dgm:spPr/>
      <dgm:t>
        <a:bodyPr/>
        <a:lstStyle/>
        <a:p>
          <a:r>
            <a:rPr lang="en-US" dirty="0" err="1" smtClean="0"/>
            <a:t>Nitinol</a:t>
          </a:r>
          <a:r>
            <a:rPr lang="en-US" dirty="0" smtClean="0"/>
            <a:t> 60</a:t>
          </a:r>
          <a:endParaRPr lang="en-US" dirty="0"/>
        </a:p>
      </dgm:t>
    </dgm:pt>
    <dgm:pt modelId="{32CABA20-FE47-49AE-BABB-DBBFEB43239F}" type="parTrans" cxnId="{EED465B6-7C2E-4E59-924C-D58DD521C524}">
      <dgm:prSet/>
      <dgm:spPr/>
      <dgm:t>
        <a:bodyPr/>
        <a:lstStyle/>
        <a:p>
          <a:endParaRPr lang="en-US"/>
        </a:p>
      </dgm:t>
    </dgm:pt>
    <dgm:pt modelId="{10E84303-3F8D-476C-ACE1-C95A84F9A32F}" type="sibTrans" cxnId="{EED465B6-7C2E-4E59-924C-D58DD521C524}">
      <dgm:prSet/>
      <dgm:spPr/>
      <dgm:t>
        <a:bodyPr/>
        <a:lstStyle/>
        <a:p>
          <a:endParaRPr lang="en-US"/>
        </a:p>
      </dgm:t>
    </dgm:pt>
    <dgm:pt modelId="{38359110-B630-4745-A3D0-E4B7A52A0642}">
      <dgm:prSet/>
      <dgm:spPr/>
      <dgm:t>
        <a:bodyPr/>
        <a:lstStyle/>
        <a:p>
          <a:r>
            <a:rPr lang="en-US" dirty="0" smtClean="0"/>
            <a:t>AMS 5898 (</a:t>
          </a:r>
          <a:r>
            <a:rPr lang="en-US" dirty="0" err="1" smtClean="0"/>
            <a:t>Cronidur</a:t>
          </a:r>
          <a:r>
            <a:rPr lang="en-US" dirty="0" smtClean="0"/>
            <a:t>® 30)</a:t>
          </a:r>
        </a:p>
      </dgm:t>
    </dgm:pt>
    <dgm:pt modelId="{40F6889C-CE05-49E5-B631-597E9C0F4980}" type="parTrans" cxnId="{1F8F63D3-CC8E-4E71-AA38-986C6F07C61C}">
      <dgm:prSet/>
      <dgm:spPr/>
      <dgm:t>
        <a:bodyPr/>
        <a:lstStyle/>
        <a:p>
          <a:endParaRPr lang="en-US"/>
        </a:p>
      </dgm:t>
    </dgm:pt>
    <dgm:pt modelId="{040CD430-4851-4A37-A379-BEEA648D3D44}" type="sibTrans" cxnId="{1F8F63D3-CC8E-4E71-AA38-986C6F07C61C}">
      <dgm:prSet/>
      <dgm:spPr/>
      <dgm:t>
        <a:bodyPr/>
        <a:lstStyle/>
        <a:p>
          <a:endParaRPr lang="en-US"/>
        </a:p>
      </dgm:t>
    </dgm:pt>
    <dgm:pt modelId="{572EC21A-F81A-4309-96CD-98276DAF1F1F}">
      <dgm:prSet/>
      <dgm:spPr/>
      <dgm:t>
        <a:bodyPr/>
        <a:lstStyle/>
        <a:p>
          <a:r>
            <a:rPr lang="en-US" dirty="0" smtClean="0"/>
            <a:t>M50Nil</a:t>
          </a:r>
        </a:p>
      </dgm:t>
    </dgm:pt>
    <dgm:pt modelId="{89A529FE-62F4-4876-AF90-8AD45CBDB29C}" type="parTrans" cxnId="{CBE2CD43-71ED-47CC-A6E7-613ACCB9D37A}">
      <dgm:prSet/>
      <dgm:spPr/>
      <dgm:t>
        <a:bodyPr/>
        <a:lstStyle/>
        <a:p>
          <a:endParaRPr lang="en-US"/>
        </a:p>
      </dgm:t>
    </dgm:pt>
    <dgm:pt modelId="{DE653A82-14B1-4A33-B11F-65B45E3A1CF6}" type="sibTrans" cxnId="{CBE2CD43-71ED-47CC-A6E7-613ACCB9D37A}">
      <dgm:prSet/>
      <dgm:spPr/>
      <dgm:t>
        <a:bodyPr/>
        <a:lstStyle/>
        <a:p>
          <a:endParaRPr lang="en-US"/>
        </a:p>
      </dgm:t>
    </dgm:pt>
    <dgm:pt modelId="{F90304BF-009D-40B8-B3B8-BBBD9EFCD7C3}" type="pres">
      <dgm:prSet presAssocID="{877D514B-F9B9-4733-9CC8-72A28E8F21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EF16AB-441D-47C4-8C97-4E60916C843E}" type="pres">
      <dgm:prSet presAssocID="{C91E27DD-1D2F-45B8-9654-901926F5558F}" presName="composite" presStyleCnt="0"/>
      <dgm:spPr/>
      <dgm:t>
        <a:bodyPr/>
        <a:lstStyle/>
        <a:p>
          <a:endParaRPr lang="en-US"/>
        </a:p>
      </dgm:t>
    </dgm:pt>
    <dgm:pt modelId="{A2CDB07F-3536-409E-89E4-3EE6544453FF}" type="pres">
      <dgm:prSet presAssocID="{C91E27DD-1D2F-45B8-9654-901926F5558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97F84-6DD3-4B9F-99CC-55AE69200391}" type="pres">
      <dgm:prSet presAssocID="{C91E27DD-1D2F-45B8-9654-901926F5558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3085A-915A-4A43-B759-D86AE5A9D4FD}" type="pres">
      <dgm:prSet presAssocID="{9D0AFCEF-972A-408F-88DE-C79AF07E12BB}" presName="space" presStyleCnt="0"/>
      <dgm:spPr/>
      <dgm:t>
        <a:bodyPr/>
        <a:lstStyle/>
        <a:p>
          <a:endParaRPr lang="en-US"/>
        </a:p>
      </dgm:t>
    </dgm:pt>
    <dgm:pt modelId="{15D19058-C2D5-4C29-9BA2-036E6372FC1D}" type="pres">
      <dgm:prSet presAssocID="{C65FE783-76A7-417B-82F7-86BBAAB9EF9F}" presName="composite" presStyleCnt="0"/>
      <dgm:spPr/>
      <dgm:t>
        <a:bodyPr/>
        <a:lstStyle/>
        <a:p>
          <a:endParaRPr lang="en-US"/>
        </a:p>
      </dgm:t>
    </dgm:pt>
    <dgm:pt modelId="{C8B78A09-6221-404E-A624-1B5DF34FCBBD}" type="pres">
      <dgm:prSet presAssocID="{C65FE783-76A7-417B-82F7-86BBAAB9EF9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9EAEF-856E-4F8B-A67D-4BF162BF24FD}" type="pres">
      <dgm:prSet presAssocID="{C65FE783-76A7-417B-82F7-86BBAAB9EF9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8800F-8E95-4A26-853F-903EB39B3E89}" type="pres">
      <dgm:prSet presAssocID="{65C8DA68-AD6E-43C9-88B7-5E1D41C68284}" presName="space" presStyleCnt="0"/>
      <dgm:spPr/>
      <dgm:t>
        <a:bodyPr/>
        <a:lstStyle/>
        <a:p>
          <a:endParaRPr lang="en-US"/>
        </a:p>
      </dgm:t>
    </dgm:pt>
    <dgm:pt modelId="{69F6E4C9-9908-4751-83FB-DF27C43BC120}" type="pres">
      <dgm:prSet presAssocID="{9F7D1760-000D-4CC5-B18A-AD1093D5248C}" presName="composite" presStyleCnt="0"/>
      <dgm:spPr/>
      <dgm:t>
        <a:bodyPr/>
        <a:lstStyle/>
        <a:p>
          <a:endParaRPr lang="en-US"/>
        </a:p>
      </dgm:t>
    </dgm:pt>
    <dgm:pt modelId="{FEEC694E-F207-4544-8BF3-0583F020FD02}" type="pres">
      <dgm:prSet presAssocID="{9F7D1760-000D-4CC5-B18A-AD1093D5248C}" presName="parTx" presStyleLbl="alignNode1" presStyleIdx="2" presStyleCnt="3" custLinFactNeighborX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54A5-F427-47CB-AF47-EB90BA112DA3}" type="pres">
      <dgm:prSet presAssocID="{9F7D1760-000D-4CC5-B18A-AD1093D5248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7CA364-639F-48C9-9810-C60D45B7394D}" srcId="{877D514B-F9B9-4733-9CC8-72A28E8F2176}" destId="{C91E27DD-1D2F-45B8-9654-901926F5558F}" srcOrd="0" destOrd="0" parTransId="{76684DE3-5CAA-4F21-8FF8-3E54DE25B0DB}" sibTransId="{9D0AFCEF-972A-408F-88DE-C79AF07E12BB}"/>
    <dgm:cxn modelId="{ABA32812-6481-4AC3-B0C4-67044ECB24B0}" type="presOf" srcId="{72421296-2A54-4DCE-A481-C052E199B337}" destId="{A4A9EAEF-856E-4F8B-A67D-4BF162BF24FD}" srcOrd="0" destOrd="1" presId="urn:microsoft.com/office/officeart/2005/8/layout/hList1"/>
    <dgm:cxn modelId="{B2D5B431-0883-44B0-9B29-764AC2C5FE73}" type="presOf" srcId="{EF9B1C3A-036C-436F-83D8-3D3D46EB42B6}" destId="{F9097F84-6DD3-4B9F-99CC-55AE69200391}" srcOrd="0" destOrd="1" presId="urn:microsoft.com/office/officeart/2005/8/layout/hList1"/>
    <dgm:cxn modelId="{EED465B6-7C2E-4E59-924C-D58DD521C524}" srcId="{C91E27DD-1D2F-45B8-9654-901926F5558F}" destId="{7002173D-2556-4AF2-AC19-076C49D99FFB}" srcOrd="8" destOrd="0" parTransId="{32CABA20-FE47-49AE-BABB-DBBFEB43239F}" sibTransId="{10E84303-3F8D-476C-ACE1-C95A84F9A32F}"/>
    <dgm:cxn modelId="{FB45996D-DF0D-4724-BF57-2CC264AFC6A7}" type="presOf" srcId="{9997EA40-3EA2-4252-A67D-FF5120D52533}" destId="{F9097F84-6DD3-4B9F-99CC-55AE69200391}" srcOrd="0" destOrd="4" presId="urn:microsoft.com/office/officeart/2005/8/layout/hList1"/>
    <dgm:cxn modelId="{5BAC7606-F072-45C1-8571-33966A434D1A}" srcId="{9F7D1760-000D-4CC5-B18A-AD1093D5248C}" destId="{E5789153-4A8A-474E-9398-5866DB457F3F}" srcOrd="1" destOrd="0" parTransId="{F60EC98A-4C78-455F-BA3B-38BED3C627AD}" sibTransId="{430828AF-2B3F-4AAD-9711-02203749AF1F}"/>
    <dgm:cxn modelId="{D2091B88-C19A-4B23-B463-1246CA2A13C9}" type="presOf" srcId="{FA054F04-8CA5-47E7-B26A-123FF4A231C8}" destId="{32F754A5-F427-47CB-AF47-EB90BA112DA3}" srcOrd="0" destOrd="2" presId="urn:microsoft.com/office/officeart/2005/8/layout/hList1"/>
    <dgm:cxn modelId="{DB4EF8CC-41AC-47D1-9D48-FEB0262DDBB2}" srcId="{877D514B-F9B9-4733-9CC8-72A28E8F2176}" destId="{9F7D1760-000D-4CC5-B18A-AD1093D5248C}" srcOrd="2" destOrd="0" parTransId="{F6A10013-1754-4A31-9F52-1FF75F0D1471}" sibTransId="{47923C73-40C7-4AEB-9FE5-8EDA10DA2882}"/>
    <dgm:cxn modelId="{6B0B35EC-86DB-4149-8530-34EB8A0E18A3}" type="presOf" srcId="{877D514B-F9B9-4733-9CC8-72A28E8F2176}" destId="{F90304BF-009D-40B8-B3B8-BBBD9EFCD7C3}" srcOrd="0" destOrd="0" presId="urn:microsoft.com/office/officeart/2005/8/layout/hList1"/>
    <dgm:cxn modelId="{1F8F63D3-CC8E-4E71-AA38-986C6F07C61C}" srcId="{C65FE783-76A7-417B-82F7-86BBAAB9EF9F}" destId="{38359110-B630-4745-A3D0-E4B7A52A0642}" srcOrd="4" destOrd="0" parTransId="{40F6889C-CE05-49E5-B631-597E9C0F4980}" sibTransId="{040CD430-4851-4A37-A379-BEEA648D3D44}"/>
    <dgm:cxn modelId="{29E931A3-AFFA-44CD-84B5-A62C047B4943}" type="presOf" srcId="{B76ED5B3-8090-4554-950A-769EF0171D62}" destId="{A4A9EAEF-856E-4F8B-A67D-4BF162BF24FD}" srcOrd="0" destOrd="3" presId="urn:microsoft.com/office/officeart/2005/8/layout/hList1"/>
    <dgm:cxn modelId="{853E972B-FABF-4185-83A9-CE4FE351AEF9}" srcId="{C91E27DD-1D2F-45B8-9654-901926F5558F}" destId="{9EA294AD-4C08-4C0B-A9E2-9735B513C3EF}" srcOrd="7" destOrd="0" parTransId="{B1B39460-A488-4305-8D23-F68A5D1585C5}" sibTransId="{14709F7A-24BE-4ACD-ADEE-07310B128F33}"/>
    <dgm:cxn modelId="{3D9191FD-3385-465A-8EE1-D4C58881B2C5}" type="presOf" srcId="{0E6FD3D0-76BC-4D3E-A8D0-DDE064FF7B15}" destId="{32F754A5-F427-47CB-AF47-EB90BA112DA3}" srcOrd="0" destOrd="6" presId="urn:microsoft.com/office/officeart/2005/8/layout/hList1"/>
    <dgm:cxn modelId="{7D4BFCAE-2736-4872-A0C7-459F1C59BCF2}" type="presOf" srcId="{7CFF1FFF-9589-4698-9357-AD18AEBA2BEF}" destId="{32F754A5-F427-47CB-AF47-EB90BA112DA3}" srcOrd="0" destOrd="4" presId="urn:microsoft.com/office/officeart/2005/8/layout/hList1"/>
    <dgm:cxn modelId="{701B2D69-618F-4A6B-86AD-C38D49554313}" srcId="{C65FE783-76A7-417B-82F7-86BBAAB9EF9F}" destId="{5A399ACF-B5DF-427D-A97E-7EBC21C1D117}" srcOrd="2" destOrd="0" parTransId="{CD48CAB5-D4F4-4D27-894F-D46DC79CEB17}" sibTransId="{5B6E5DD9-4D88-445A-9DCB-72B05CC286EA}"/>
    <dgm:cxn modelId="{1A92E2DC-71E2-4608-936D-813552058A00}" type="presOf" srcId="{BEA150B4-950F-478A-85F6-0693DC726445}" destId="{32F754A5-F427-47CB-AF47-EB90BA112DA3}" srcOrd="0" destOrd="5" presId="urn:microsoft.com/office/officeart/2005/8/layout/hList1"/>
    <dgm:cxn modelId="{74EB97E7-80B1-43DF-BC3E-728021F28766}" type="presOf" srcId="{501B24DB-76BF-40F9-8767-E04FEFF1980C}" destId="{F9097F84-6DD3-4B9F-99CC-55AE69200391}" srcOrd="0" destOrd="3" presId="urn:microsoft.com/office/officeart/2005/8/layout/hList1"/>
    <dgm:cxn modelId="{5C602D43-389C-48D3-8570-FCE482A36434}" type="presOf" srcId="{C91E27DD-1D2F-45B8-9654-901926F5558F}" destId="{A2CDB07F-3536-409E-89E4-3EE6544453FF}" srcOrd="0" destOrd="0" presId="urn:microsoft.com/office/officeart/2005/8/layout/hList1"/>
    <dgm:cxn modelId="{66970195-FAA2-4B9F-AEE7-81317D6E99B8}" type="presOf" srcId="{8D2127DA-14C8-43D7-BF69-C581614EC56B}" destId="{F9097F84-6DD3-4B9F-99CC-55AE69200391}" srcOrd="0" destOrd="6" presId="urn:microsoft.com/office/officeart/2005/8/layout/hList1"/>
    <dgm:cxn modelId="{EC63E26F-C4E6-4D1F-9F0C-688FCE9B82BE}" srcId="{C91E27DD-1D2F-45B8-9654-901926F5558F}" destId="{501B24DB-76BF-40F9-8767-E04FEFF1980C}" srcOrd="3" destOrd="0" parTransId="{5E4FBE6C-8E34-4B32-A1F7-4081E37E8C38}" sibTransId="{4209F83E-AB1C-4337-AB7E-8EB1D999A06F}"/>
    <dgm:cxn modelId="{07C151B1-12B5-4799-90AF-447762A588B3}" srcId="{9F7D1760-000D-4CC5-B18A-AD1093D5248C}" destId="{0E6FD3D0-76BC-4D3E-A8D0-DDE064FF7B15}" srcOrd="6" destOrd="0" parTransId="{185BAD28-D059-490C-864F-2E0E07F45153}" sibTransId="{E7E4CA3F-8163-4533-A807-F5311BEEEAE9}"/>
    <dgm:cxn modelId="{C62222BD-FEF8-4FC4-8C8D-1358440042A1}" srcId="{C91E27DD-1D2F-45B8-9654-901926F5558F}" destId="{8D2127DA-14C8-43D7-BF69-C581614EC56B}" srcOrd="6" destOrd="0" parTransId="{4AEC88FA-2F26-45C7-851C-7315EB210550}" sibTransId="{DB9E7EB3-B214-4E6D-A8FB-7980ECDEC835}"/>
    <dgm:cxn modelId="{F76B6238-5955-4F29-8207-75D694899E38}" type="presOf" srcId="{5A399ACF-B5DF-427D-A97E-7EBC21C1D117}" destId="{A4A9EAEF-856E-4F8B-A67D-4BF162BF24FD}" srcOrd="0" destOrd="2" presId="urn:microsoft.com/office/officeart/2005/8/layout/hList1"/>
    <dgm:cxn modelId="{16244B6D-C43C-4D2C-9768-C2FDB997E6D3}" type="presOf" srcId="{ABBB2197-0B49-42A1-B782-0FBAD8BCCC3E}" destId="{32F754A5-F427-47CB-AF47-EB90BA112DA3}" srcOrd="0" destOrd="0" presId="urn:microsoft.com/office/officeart/2005/8/layout/hList1"/>
    <dgm:cxn modelId="{D86EE52F-66EF-4EAD-8035-40D5DAD7591B}" srcId="{9F7D1760-000D-4CC5-B18A-AD1093D5248C}" destId="{ABBB2197-0B49-42A1-B782-0FBAD8BCCC3E}" srcOrd="0" destOrd="0" parTransId="{9CB84643-28DE-4D91-9AF7-56423DF6CB11}" sibTransId="{EA80438E-CDFD-4E4D-A17E-CFC8521F777E}"/>
    <dgm:cxn modelId="{5E1CDDBC-BA23-4437-8D29-FCB05B9DAC38}" type="presOf" srcId="{17CB094B-1925-4254-B916-09562B9644D4}" destId="{32F754A5-F427-47CB-AF47-EB90BA112DA3}" srcOrd="0" destOrd="3" presId="urn:microsoft.com/office/officeart/2005/8/layout/hList1"/>
    <dgm:cxn modelId="{CBE2CD43-71ED-47CC-A6E7-613ACCB9D37A}" srcId="{C91E27DD-1D2F-45B8-9654-901926F5558F}" destId="{572EC21A-F81A-4309-96CD-98276DAF1F1F}" srcOrd="2" destOrd="0" parTransId="{89A529FE-62F4-4876-AF90-8AD45CBDB29C}" sibTransId="{DE653A82-14B1-4A33-B11F-65B45E3A1CF6}"/>
    <dgm:cxn modelId="{85BE8EC9-08E9-4A0B-BC97-AE3E36C8ECB5}" srcId="{C65FE783-76A7-417B-82F7-86BBAAB9EF9F}" destId="{B76ED5B3-8090-4554-950A-769EF0171D62}" srcOrd="3" destOrd="0" parTransId="{3EE4CAE9-938A-456D-AB3C-70694A2597E5}" sibTransId="{A2B69C3A-B5B9-4A1D-8F77-34FF3A556E15}"/>
    <dgm:cxn modelId="{FB9A9CF9-7116-4BD3-AC0E-1C4770E86B3A}" srcId="{C91E27DD-1D2F-45B8-9654-901926F5558F}" destId="{AA5B2E4A-0B82-472F-81F9-76B2DFE2647B}" srcOrd="0" destOrd="0" parTransId="{6C4F26D6-0B27-441F-94ED-63C5BD4928CF}" sibTransId="{D40847B0-4BD6-4D45-AF1A-0AE42B775FE5}"/>
    <dgm:cxn modelId="{E9DCA4B7-4DC2-4441-ADAB-43A3D8543F15}" type="presOf" srcId="{AA5B2E4A-0B82-472F-81F9-76B2DFE2647B}" destId="{F9097F84-6DD3-4B9F-99CC-55AE69200391}" srcOrd="0" destOrd="0" presId="urn:microsoft.com/office/officeart/2005/8/layout/hList1"/>
    <dgm:cxn modelId="{1C628047-B03D-4B19-9932-56E0FB7C87E6}" srcId="{877D514B-F9B9-4733-9CC8-72A28E8F2176}" destId="{C65FE783-76A7-417B-82F7-86BBAAB9EF9F}" srcOrd="1" destOrd="0" parTransId="{AAF92F92-68BE-4031-BEF9-6B935D3E95C4}" sibTransId="{65C8DA68-AD6E-43C9-88B7-5E1D41C68284}"/>
    <dgm:cxn modelId="{3E368858-8B9E-40EB-BA36-1A6A3C45980A}" srcId="{C91E27DD-1D2F-45B8-9654-901926F5558F}" destId="{9997EA40-3EA2-4252-A67D-FF5120D52533}" srcOrd="4" destOrd="0" parTransId="{A3446732-82D6-42E6-B340-6615BF916D2B}" sibTransId="{93495B44-8D37-4FDC-BD84-405FCB9AC72D}"/>
    <dgm:cxn modelId="{F1684CEA-5572-4854-81EF-3F57C93AF095}" type="presOf" srcId="{E5789153-4A8A-474E-9398-5866DB457F3F}" destId="{32F754A5-F427-47CB-AF47-EB90BA112DA3}" srcOrd="0" destOrd="1" presId="urn:microsoft.com/office/officeart/2005/8/layout/hList1"/>
    <dgm:cxn modelId="{CBEB80EC-3DDD-44B8-BDF7-47BEF9A14DB5}" type="presOf" srcId="{92798AD7-11E9-4548-918A-7F4981579A7C}" destId="{A4A9EAEF-856E-4F8B-A67D-4BF162BF24FD}" srcOrd="0" destOrd="0" presId="urn:microsoft.com/office/officeart/2005/8/layout/hList1"/>
    <dgm:cxn modelId="{C20909EA-B4BD-4613-8130-945AFAE7DD06}" srcId="{C91E27DD-1D2F-45B8-9654-901926F5558F}" destId="{2683A54E-60C2-495D-B863-1EE7CC5A4AB2}" srcOrd="5" destOrd="0" parTransId="{095C4F17-317B-4C2B-BFC2-F47633F0B6A5}" sibTransId="{C0F5D818-DA87-4F7A-83BE-9EAC2494667A}"/>
    <dgm:cxn modelId="{F27885EC-1C7A-4295-869D-7D18044FA80F}" type="presOf" srcId="{9F7D1760-000D-4CC5-B18A-AD1093D5248C}" destId="{FEEC694E-F207-4544-8BF3-0583F020FD02}" srcOrd="0" destOrd="0" presId="urn:microsoft.com/office/officeart/2005/8/layout/hList1"/>
    <dgm:cxn modelId="{472BAF3C-2278-4FC0-BB7F-9C7299DADE89}" type="presOf" srcId="{38359110-B630-4745-A3D0-E4B7A52A0642}" destId="{A4A9EAEF-856E-4F8B-A67D-4BF162BF24FD}" srcOrd="0" destOrd="4" presId="urn:microsoft.com/office/officeart/2005/8/layout/hList1"/>
    <dgm:cxn modelId="{33EFCB43-43AD-4B6C-AD5C-5D7BCD7539CF}" srcId="{C65FE783-76A7-417B-82F7-86BBAAB9EF9F}" destId="{72421296-2A54-4DCE-A481-C052E199B337}" srcOrd="1" destOrd="0" parTransId="{8721F171-2CA5-4F28-A575-FB8649E92E9B}" sibTransId="{03B4162D-0397-4332-9343-D2D49C8EA991}"/>
    <dgm:cxn modelId="{251CA796-01D3-4ADA-818F-825EA8547515}" srcId="{C91E27DD-1D2F-45B8-9654-901926F5558F}" destId="{EF9B1C3A-036C-436F-83D8-3D3D46EB42B6}" srcOrd="1" destOrd="0" parTransId="{F3295A62-392C-45C8-9CBD-7ADB26879370}" sibTransId="{F300982E-73E0-4290-A218-A8D365495E86}"/>
    <dgm:cxn modelId="{24DE80AB-0D3F-425D-B37E-4C68F7F02C04}" type="presOf" srcId="{7002173D-2556-4AF2-AC19-076C49D99FFB}" destId="{F9097F84-6DD3-4B9F-99CC-55AE69200391}" srcOrd="0" destOrd="8" presId="urn:microsoft.com/office/officeart/2005/8/layout/hList1"/>
    <dgm:cxn modelId="{FF63E526-AA76-48A0-8006-C57E7775F0FC}" type="presOf" srcId="{C65FE783-76A7-417B-82F7-86BBAAB9EF9F}" destId="{C8B78A09-6221-404E-A624-1B5DF34FCBBD}" srcOrd="0" destOrd="0" presId="urn:microsoft.com/office/officeart/2005/8/layout/hList1"/>
    <dgm:cxn modelId="{653D2702-9D29-4734-B9DD-0DE559537863}" srcId="{9F7D1760-000D-4CC5-B18A-AD1093D5248C}" destId="{FA054F04-8CA5-47E7-B26A-123FF4A231C8}" srcOrd="2" destOrd="0" parTransId="{334EEECD-C6A8-4C9C-B0A1-8BCD13184735}" sibTransId="{9FF6F97A-AD16-4E4D-BFE4-2E115E524A98}"/>
    <dgm:cxn modelId="{27013650-BF09-4B51-86E8-3BDB83975AE0}" srcId="{9F7D1760-000D-4CC5-B18A-AD1093D5248C}" destId="{7CFF1FFF-9589-4698-9357-AD18AEBA2BEF}" srcOrd="4" destOrd="0" parTransId="{B7A594FF-8981-41B2-8E09-50220D0FC47A}" sibTransId="{8A7E66AC-713B-4AAD-8C19-5604B732C75B}"/>
    <dgm:cxn modelId="{A0F60387-0DEC-435C-8AC3-8E1FB0CE4AF8}" type="presOf" srcId="{9EA294AD-4C08-4C0B-A9E2-9735B513C3EF}" destId="{F9097F84-6DD3-4B9F-99CC-55AE69200391}" srcOrd="0" destOrd="7" presId="urn:microsoft.com/office/officeart/2005/8/layout/hList1"/>
    <dgm:cxn modelId="{98F0E4AD-0DF4-41DF-936F-FE313E47B702}" type="presOf" srcId="{572EC21A-F81A-4309-96CD-98276DAF1F1F}" destId="{F9097F84-6DD3-4B9F-99CC-55AE69200391}" srcOrd="0" destOrd="2" presId="urn:microsoft.com/office/officeart/2005/8/layout/hList1"/>
    <dgm:cxn modelId="{3F153D29-007A-4E4A-8CE1-344528B67D7E}" srcId="{9F7D1760-000D-4CC5-B18A-AD1093D5248C}" destId="{BEA150B4-950F-478A-85F6-0693DC726445}" srcOrd="5" destOrd="0" parTransId="{291F1937-E0CE-4549-AE3F-50BF04EB308E}" sibTransId="{B91B2844-F429-498A-9EB7-EF69755B7FF2}"/>
    <dgm:cxn modelId="{87047FFA-4E49-4A6A-9657-E64B8B1A3517}" type="presOf" srcId="{2683A54E-60C2-495D-B863-1EE7CC5A4AB2}" destId="{F9097F84-6DD3-4B9F-99CC-55AE69200391}" srcOrd="0" destOrd="5" presId="urn:microsoft.com/office/officeart/2005/8/layout/hList1"/>
    <dgm:cxn modelId="{EBDD0E09-B3BF-4F81-830B-C33567D13A0F}" srcId="{C65FE783-76A7-417B-82F7-86BBAAB9EF9F}" destId="{92798AD7-11E9-4548-918A-7F4981579A7C}" srcOrd="0" destOrd="0" parTransId="{5591A926-CD27-438C-B0EF-F82C50C79CB7}" sibTransId="{373A281D-A2C9-4D90-B51F-919D0AFF92C8}"/>
    <dgm:cxn modelId="{D07B4F45-FDBC-4F3D-B7DB-EA22858B45C4}" srcId="{9F7D1760-000D-4CC5-B18A-AD1093D5248C}" destId="{17CB094B-1925-4254-B916-09562B9644D4}" srcOrd="3" destOrd="0" parTransId="{36C92D53-B55A-4E6F-A356-CB75A51C1084}" sibTransId="{8023FE94-5356-4A61-92B0-6BBB7FD960D5}"/>
    <dgm:cxn modelId="{1552971E-C312-4A76-9B20-1342EC79740F}" type="presParOf" srcId="{F90304BF-009D-40B8-B3B8-BBBD9EFCD7C3}" destId="{53EF16AB-441D-47C4-8C97-4E60916C843E}" srcOrd="0" destOrd="0" presId="urn:microsoft.com/office/officeart/2005/8/layout/hList1"/>
    <dgm:cxn modelId="{9E7D67FE-3B4C-44DF-A1E5-94153E226905}" type="presParOf" srcId="{53EF16AB-441D-47C4-8C97-4E60916C843E}" destId="{A2CDB07F-3536-409E-89E4-3EE6544453FF}" srcOrd="0" destOrd="0" presId="urn:microsoft.com/office/officeart/2005/8/layout/hList1"/>
    <dgm:cxn modelId="{DEACC570-17EC-4ECB-BE44-B3A1CAD171B0}" type="presParOf" srcId="{53EF16AB-441D-47C4-8C97-4E60916C843E}" destId="{F9097F84-6DD3-4B9F-99CC-55AE69200391}" srcOrd="1" destOrd="0" presId="urn:microsoft.com/office/officeart/2005/8/layout/hList1"/>
    <dgm:cxn modelId="{9B0F2DEE-AE84-4020-B402-7D9B3FCD21A0}" type="presParOf" srcId="{F90304BF-009D-40B8-B3B8-BBBD9EFCD7C3}" destId="{2C63085A-915A-4A43-B759-D86AE5A9D4FD}" srcOrd="1" destOrd="0" presId="urn:microsoft.com/office/officeart/2005/8/layout/hList1"/>
    <dgm:cxn modelId="{BA0BC78F-1320-4121-8FE2-A098DFC31149}" type="presParOf" srcId="{F90304BF-009D-40B8-B3B8-BBBD9EFCD7C3}" destId="{15D19058-C2D5-4C29-9BA2-036E6372FC1D}" srcOrd="2" destOrd="0" presId="urn:microsoft.com/office/officeart/2005/8/layout/hList1"/>
    <dgm:cxn modelId="{ED2B9C45-FF61-44AF-8B73-73A81F4A222C}" type="presParOf" srcId="{15D19058-C2D5-4C29-9BA2-036E6372FC1D}" destId="{C8B78A09-6221-404E-A624-1B5DF34FCBBD}" srcOrd="0" destOrd="0" presId="urn:microsoft.com/office/officeart/2005/8/layout/hList1"/>
    <dgm:cxn modelId="{2C79991F-1C0F-40CD-B2DE-7D08EE647A27}" type="presParOf" srcId="{15D19058-C2D5-4C29-9BA2-036E6372FC1D}" destId="{A4A9EAEF-856E-4F8B-A67D-4BF162BF24FD}" srcOrd="1" destOrd="0" presId="urn:microsoft.com/office/officeart/2005/8/layout/hList1"/>
    <dgm:cxn modelId="{44CDADB9-CFCA-41F9-A890-974A316A40B0}" type="presParOf" srcId="{F90304BF-009D-40B8-B3B8-BBBD9EFCD7C3}" destId="{2248800F-8E95-4A26-853F-903EB39B3E89}" srcOrd="3" destOrd="0" presId="urn:microsoft.com/office/officeart/2005/8/layout/hList1"/>
    <dgm:cxn modelId="{1AE0EA04-0FC4-4B3B-ABF2-2D5349BF34FE}" type="presParOf" srcId="{F90304BF-009D-40B8-B3B8-BBBD9EFCD7C3}" destId="{69F6E4C9-9908-4751-83FB-DF27C43BC120}" srcOrd="4" destOrd="0" presId="urn:microsoft.com/office/officeart/2005/8/layout/hList1"/>
    <dgm:cxn modelId="{0F20A542-0799-44A3-AF68-EC99E72CA390}" type="presParOf" srcId="{69F6E4C9-9908-4751-83FB-DF27C43BC120}" destId="{FEEC694E-F207-4544-8BF3-0583F020FD02}" srcOrd="0" destOrd="0" presId="urn:microsoft.com/office/officeart/2005/8/layout/hList1"/>
    <dgm:cxn modelId="{2EEC4BD8-1652-47D5-9ECA-0779B0F315CB}" type="presParOf" srcId="{69F6E4C9-9908-4751-83FB-DF27C43BC120}" destId="{32F754A5-F427-47CB-AF47-EB90BA112D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C3E30-CE64-4B96-964B-613D685AB7B8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A705C-9854-4E0D-BDAD-B81A2A41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5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3366" y="2824922"/>
            <a:ext cx="10025269" cy="11551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0D3C64"/>
                </a:solidFill>
                <a:latin typeface="Bebas" pitchFamily="2" charset="0"/>
                <a:cs typeface="Acens" panose="02000505000000020004" pitchFamily="2" charset="0"/>
              </a:defRPr>
            </a:lvl1pPr>
          </a:lstStyle>
          <a:p>
            <a:r>
              <a:rPr lang="en-US" dirty="0" smtClean="0"/>
              <a:t>Napoleon Engineering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2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4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9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1A1D30-C0A0-4124-A783-34D9F15FA0FE}" type="datetime1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4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3366" y="2824922"/>
            <a:ext cx="10025269" cy="1155148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0D3C64"/>
                </a:solidFill>
                <a:latin typeface="Acens" panose="02000505000000020004" pitchFamily="2" charset="0"/>
                <a:cs typeface="Acens" panose="02000505000000020004" pitchFamily="2" charset="0"/>
              </a:defRPr>
            </a:lvl1pPr>
          </a:lstStyle>
          <a:p>
            <a:r>
              <a:rPr lang="en-US" dirty="0" smtClean="0"/>
              <a:t>Napoleon Engineering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8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D3B64"/>
                </a:solidFill>
                <a:latin typeface="Bebas" pitchFamily="2" charset="0"/>
                <a:cs typeface="Acens" panose="02000505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1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7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41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83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D3B64"/>
                </a:solidFill>
                <a:latin typeface="Bebas" pitchFamily="2" charset="0"/>
                <a:cs typeface="Acens" panose="02000505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7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07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1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9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9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3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0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49BC6-02BC-49C2-B817-B59C69861FB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962112-F60F-410D-8C2A-066FD25A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22" y="5143000"/>
            <a:ext cx="1552810" cy="16226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13342" y="6493562"/>
            <a:ext cx="9985248" cy="0"/>
          </a:xfrm>
          <a:prstGeom prst="line">
            <a:avLst/>
          </a:prstGeom>
          <a:ln w="38100">
            <a:solidFill>
              <a:srgbClr val="0D3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738902" y="291547"/>
            <a:ext cx="0" cy="4730829"/>
          </a:xfrm>
          <a:prstGeom prst="line">
            <a:avLst/>
          </a:prstGeom>
          <a:ln w="38100">
            <a:solidFill>
              <a:srgbClr val="0D3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r="1322" b="40670"/>
          <a:stretch/>
        </p:blipFill>
        <p:spPr>
          <a:xfrm>
            <a:off x="6566819" y="5927839"/>
            <a:ext cx="3831771" cy="5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22" y="5143000"/>
            <a:ext cx="1552810" cy="16226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13342" y="6493562"/>
            <a:ext cx="9985248" cy="0"/>
          </a:xfrm>
          <a:prstGeom prst="line">
            <a:avLst/>
          </a:prstGeom>
          <a:ln w="38100">
            <a:solidFill>
              <a:srgbClr val="0D3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738902" y="291547"/>
            <a:ext cx="0" cy="4730829"/>
          </a:xfrm>
          <a:prstGeom prst="line">
            <a:avLst/>
          </a:prstGeom>
          <a:ln w="38100">
            <a:solidFill>
              <a:srgbClr val="0D3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r="1322" b="40670"/>
          <a:stretch/>
        </p:blipFill>
        <p:spPr>
          <a:xfrm>
            <a:off x="6566819" y="5927839"/>
            <a:ext cx="3831771" cy="52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26" Type="http://schemas.openxmlformats.org/officeDocument/2006/relationships/image" Target="../media/image8.pn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17" Type="http://schemas.openxmlformats.org/officeDocument/2006/relationships/image" Target="../media/image29.jpg"/><Relationship Id="rId25" Type="http://schemas.openxmlformats.org/officeDocument/2006/relationships/image" Target="../media/image37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gif"/><Relationship Id="rId27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Creativity </a:t>
            </a:r>
            <a:r>
              <a:rPr lang="en-US" dirty="0" smtClean="0"/>
              <a:t>Session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3653120"/>
            <a:ext cx="1781175" cy="178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772486"/>
            <a:ext cx="10058400" cy="582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5" y="219762"/>
            <a:ext cx="11256519" cy="2959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3924865"/>
            <a:ext cx="1805569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8530"/>
            <a:ext cx="10515600" cy="1325563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COMPLETE BEARING CHANNEL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pic>
        <p:nvPicPr>
          <p:cNvPr id="5" name="Picture 4" descr="New Image1.JPG"/>
          <p:cNvPicPr>
            <a:picLocks noChangeAspect="1"/>
          </p:cNvPicPr>
          <p:nvPr/>
        </p:nvPicPr>
        <p:blipFill>
          <a:blip r:embed="rId2" cstate="print"/>
          <a:srcRect r="21287" b="-990"/>
          <a:stretch>
            <a:fillRect/>
          </a:stretch>
        </p:blipFill>
        <p:spPr>
          <a:xfrm>
            <a:off x="945632" y="1539429"/>
            <a:ext cx="4201256" cy="4042718"/>
          </a:xfrm>
          <a:prstGeom prst="rect">
            <a:avLst/>
          </a:prstGeom>
          <a:effectLst/>
        </p:spPr>
      </p:pic>
      <p:pic>
        <p:nvPicPr>
          <p:cNvPr id="4" name="Picture 3" descr="CM4_6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7340" y="1539429"/>
            <a:ext cx="6022917" cy="40077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4919948"/>
            <a:ext cx="1805569" cy="110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024" y="3690456"/>
            <a:ext cx="998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cs typeface="Acens" panose="02000505000000020004" pitchFamily="2" charset="0"/>
              </a:rPr>
              <a:t>BEARING INSPECTION &amp; TESTING</a:t>
            </a:r>
            <a: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</a:b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Largest Independent Fac</a:t>
            </a:r>
            <a:r>
              <a:rPr lang="en-US" sz="3000" spc="130" dirty="0">
                <a:solidFill>
                  <a:srgbClr val="00B0F0"/>
                </a:solidFill>
                <a:cs typeface="Acens" panose="02000505000000020004" pitchFamily="2" charset="0"/>
              </a:rPr>
              <a:t>ili</a:t>
            </a: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ty in North 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Ame</a:t>
            </a:r>
            <a:r>
              <a:rPr lang="en-US" sz="3000" spc="140" dirty="0" smtClean="0">
                <a:solidFill>
                  <a:srgbClr val="00B0F0"/>
                </a:solidFill>
                <a:cs typeface="Acens" panose="02000505000000020004" pitchFamily="2" charset="0"/>
              </a:rPr>
              <a:t>ri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ca </a:t>
            </a:r>
            <a:endParaRPr lang="en-US" sz="3000" dirty="0">
              <a:solidFill>
                <a:srgbClr val="00B0F0"/>
              </a:solidFill>
              <a:cs typeface="Acens" panose="02000505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89705"/>
            <a:ext cx="11268074" cy="29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BEARING INSPECTION &amp; TESTING</a:t>
            </a:r>
            <a:r>
              <a:rPr lang="en-US" dirty="0" smtClean="0">
                <a:solidFill>
                  <a:srgbClr val="2C5392"/>
                </a:solidFill>
              </a:rPr>
              <a:t/>
            </a:r>
            <a:br>
              <a:rPr lang="en-US" dirty="0" smtClean="0">
                <a:solidFill>
                  <a:srgbClr val="2C5392"/>
                </a:solidFill>
              </a:rPr>
            </a:b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Mission Statement</a:t>
            </a:r>
            <a:endParaRPr lang="en-US" sz="3200" dirty="0">
              <a:solidFill>
                <a:srgbClr val="2C53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4466" y="2113757"/>
            <a:ext cx="8123260" cy="16110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Napoleon Engineering Services utilizes specific bearing expertise and equipment to develop valuable technical information in order for customers to make informed decisions about bearing and supplier performance.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4919948"/>
            <a:ext cx="1805569" cy="110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024" y="3690456"/>
            <a:ext cx="998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cs typeface="Acens" panose="02000505000000020004" pitchFamily="2" charset="0"/>
              </a:rPr>
              <a:t>BEARING INSPECTION</a:t>
            </a:r>
            <a: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</a:b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Largest </a:t>
            </a: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Independent Fac</a:t>
            </a:r>
            <a:r>
              <a:rPr lang="en-US" sz="3000" spc="130" dirty="0">
                <a:solidFill>
                  <a:srgbClr val="00B0F0"/>
                </a:solidFill>
                <a:cs typeface="Acens" panose="02000505000000020004" pitchFamily="2" charset="0"/>
              </a:rPr>
              <a:t>ili</a:t>
            </a: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ty in North 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Ame</a:t>
            </a:r>
            <a:r>
              <a:rPr lang="en-US" sz="3000" spc="140" dirty="0" smtClean="0">
                <a:solidFill>
                  <a:srgbClr val="00B0F0"/>
                </a:solidFill>
                <a:cs typeface="Acens" panose="02000505000000020004" pitchFamily="2" charset="0"/>
              </a:rPr>
              <a:t>ri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ca </a:t>
            </a:r>
            <a:endParaRPr lang="en-US" sz="3000" dirty="0">
              <a:solidFill>
                <a:srgbClr val="00B0F0"/>
              </a:solidFill>
              <a:cs typeface="Acens" panose="02000505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91993"/>
            <a:ext cx="11266053" cy="29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BEARING INSPECTION</a:t>
            </a:r>
            <a:r>
              <a:rPr lang="en-US" dirty="0" smtClean="0">
                <a:solidFill>
                  <a:srgbClr val="2C5392"/>
                </a:solidFill>
              </a:rPr>
              <a:t/>
            </a:r>
            <a:br>
              <a:rPr lang="en-US" dirty="0" smtClean="0">
                <a:solidFill>
                  <a:srgbClr val="2C5392"/>
                </a:solidFill>
              </a:rPr>
            </a:b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PMA Programs</a:t>
            </a:r>
            <a:endParaRPr lang="en-US" sz="32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296" y="1532006"/>
            <a:ext cx="567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C5392"/>
                </a:solidFill>
              </a:rPr>
              <a:t>(Parts Manufacturing Approval for FAA certification)</a:t>
            </a:r>
          </a:p>
          <a:p>
            <a:r>
              <a:rPr lang="en-US" sz="2000" dirty="0" smtClean="0">
                <a:solidFill>
                  <a:srgbClr val="2C5392"/>
                </a:solidFill>
              </a:rPr>
              <a:t>Aircraft Bearing Reverse Engineering Program</a:t>
            </a:r>
            <a:endParaRPr lang="en-US" sz="2000" dirty="0">
              <a:solidFill>
                <a:srgbClr val="2C539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198" y="2645228"/>
            <a:ext cx="5921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NES provides: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Physical </a:t>
            </a:r>
            <a:r>
              <a:rPr lang="en-US" sz="2800" dirty="0"/>
              <a:t>evaluation of type certified </a:t>
            </a:r>
            <a:r>
              <a:rPr lang="en-US" sz="2800" dirty="0" smtClean="0"/>
              <a:t>aerospace product </a:t>
            </a:r>
            <a:r>
              <a:rPr lang="en-US" sz="2800" dirty="0"/>
              <a:t>for reverse </a:t>
            </a:r>
            <a:r>
              <a:rPr lang="en-US" sz="2800" dirty="0" smtClean="0"/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</a:t>
            </a:r>
            <a:r>
              <a:rPr lang="en-US" sz="2800" dirty="0" smtClean="0"/>
              <a:t>etailed </a:t>
            </a:r>
            <a:r>
              <a:rPr lang="en-US" sz="2800" dirty="0"/>
              <a:t>drawings and manufacturing data in support of FAA-PMA </a:t>
            </a:r>
            <a:r>
              <a:rPr lang="en-US" sz="2800" dirty="0" smtClean="0"/>
              <a:t>approval and subsequent manufacturing</a:t>
            </a:r>
            <a:endParaRPr lang="en-US" sz="2800" dirty="0"/>
          </a:p>
        </p:txBody>
      </p:sp>
      <p:pic>
        <p:nvPicPr>
          <p:cNvPr id="6" name="ClipArt Placeholder 10" descr="Talyr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0028" y="1834556"/>
            <a:ext cx="4212802" cy="271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BEARING INSPECTION</a:t>
            </a:r>
            <a:r>
              <a:rPr lang="en-US" dirty="0" smtClean="0">
                <a:solidFill>
                  <a:srgbClr val="2C5392"/>
                </a:solidFill>
              </a:rPr>
              <a:t/>
            </a:r>
            <a:br>
              <a:rPr lang="en-US" dirty="0" smtClean="0">
                <a:solidFill>
                  <a:srgbClr val="2C5392"/>
                </a:solidFill>
              </a:rPr>
            </a:b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Material Evaluation and Testing</a:t>
            </a:r>
            <a:endParaRPr lang="en-US" sz="3200" dirty="0">
              <a:solidFill>
                <a:srgbClr val="2C53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931" y="1907628"/>
            <a:ext cx="3894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Material Integrity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Material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Microstructure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Grain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Material Cleanliness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Hardness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Microhardness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SEM/EDS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X-Ray Diffraction</a:t>
            </a:r>
          </a:p>
        </p:txBody>
      </p:sp>
      <p:pic>
        <p:nvPicPr>
          <p:cNvPr id="5" name="ClipArt Placeholder 13" descr="Met Lab 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2951" y="1052846"/>
            <a:ext cx="3090042" cy="464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BEARING INSPECTION</a:t>
            </a:r>
            <a:r>
              <a:rPr lang="en-US" dirty="0">
                <a:solidFill>
                  <a:srgbClr val="2C5392"/>
                </a:solidFill>
              </a:rPr>
              <a:t/>
            </a:r>
            <a:br>
              <a:rPr lang="en-US" dirty="0">
                <a:solidFill>
                  <a:srgbClr val="2C5392"/>
                </a:solidFill>
              </a:rPr>
            </a:br>
            <a:r>
              <a:rPr lang="en-US" sz="3200" dirty="0">
                <a:solidFill>
                  <a:srgbClr val="2C5392"/>
                </a:solidFill>
                <a:latin typeface="+mn-lt"/>
              </a:rPr>
              <a:t>Failure Analysis-Condition Analysis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7461" y="1906024"/>
            <a:ext cx="63535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Supports examination of wear characteristics in new product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Resolves issues associated with system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Provides detailed report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Failure characteristics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Information to eliminate failure reoccurrence </a:t>
            </a:r>
          </a:p>
        </p:txBody>
      </p:sp>
      <p:pic>
        <p:nvPicPr>
          <p:cNvPr id="5" name="Picture 8" descr="\\Boss\f\DCIMAGES\DCP07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0967" y="1763494"/>
            <a:ext cx="3880943" cy="322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2"/>
            <a:ext cx="10515600" cy="737086"/>
          </a:xfrm>
        </p:spPr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FIRST ARTICLE INSPECTION (FAI) PER AS9102</a:t>
            </a:r>
            <a:endParaRPr lang="en-US" sz="32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781" y="1829184"/>
            <a:ext cx="54848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Verify bearing conforms to all engineering requirements.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Gain added confidence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Complete, independent, and documented FAI, including material and special process accountability.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92" y="1927517"/>
            <a:ext cx="5190717" cy="34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2"/>
            <a:ext cx="10515600" cy="737086"/>
          </a:xfrm>
        </p:spPr>
        <p:txBody>
          <a:bodyPr/>
          <a:lstStyle/>
          <a:p>
            <a:r>
              <a:rPr lang="en-US" sz="4400" dirty="0">
                <a:solidFill>
                  <a:srgbClr val="2C5392"/>
                </a:solidFill>
                <a:latin typeface="+mn-lt"/>
              </a:rPr>
              <a:t>Bearing Inspection</a:t>
            </a:r>
            <a:br>
              <a:rPr lang="en-US" sz="4400" dirty="0">
                <a:solidFill>
                  <a:srgbClr val="2C5392"/>
                </a:solidFill>
                <a:latin typeface="+mn-lt"/>
              </a:rPr>
            </a:br>
            <a:r>
              <a:rPr lang="en-US" sz="3200" dirty="0">
                <a:solidFill>
                  <a:srgbClr val="2C5392"/>
                </a:solidFill>
                <a:latin typeface="+mn-lt"/>
              </a:rPr>
              <a:t>Source Qualification Inspection (SQI)</a:t>
            </a:r>
            <a:br>
              <a:rPr lang="en-US" sz="3200" dirty="0">
                <a:solidFill>
                  <a:srgbClr val="2C5392"/>
                </a:solidFill>
                <a:latin typeface="+mn-lt"/>
              </a:rPr>
            </a:br>
            <a:r>
              <a:rPr lang="en-US" sz="2000" dirty="0">
                <a:solidFill>
                  <a:srgbClr val="2C5392"/>
                </a:solidFill>
                <a:latin typeface="+mn-lt"/>
              </a:rPr>
              <a:t>Industrial Bearing Reverse Engineering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781" y="1920624"/>
            <a:ext cx="54848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Goals of SQI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Define Design Intentions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Manufacturing Capability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Evaluate Quality of Workmanship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Consists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Detailed Dimensional Analysis of Internal Geometries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Visual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Noise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Seal Dimensional 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Material Chemistry,  Microstructure, Grain Size, Cleanliness, and Hardness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654" y="1244058"/>
            <a:ext cx="3691758" cy="13531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1075" y="3127472"/>
            <a:ext cx="3138917" cy="282502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087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2"/>
            <a:ext cx="10515600" cy="737086"/>
          </a:xfrm>
        </p:spPr>
        <p:txBody>
          <a:bodyPr/>
          <a:lstStyle/>
          <a:p>
            <a:r>
              <a:rPr lang="en-US" sz="4400" dirty="0">
                <a:solidFill>
                  <a:srgbClr val="2C5392"/>
                </a:solidFill>
                <a:latin typeface="+mn-lt"/>
              </a:rPr>
              <a:t>Modeling Benefits</a:t>
            </a:r>
            <a:br>
              <a:rPr lang="en-US" sz="4400" dirty="0">
                <a:solidFill>
                  <a:srgbClr val="2C5392"/>
                </a:solidFill>
                <a:latin typeface="+mn-lt"/>
              </a:rPr>
            </a:br>
            <a:r>
              <a:rPr lang="en-US" sz="2600" dirty="0">
                <a:solidFill>
                  <a:srgbClr val="2C5392"/>
                </a:solidFill>
                <a:latin typeface="+mn-lt"/>
              </a:rPr>
              <a:t>Translates inspection characteristics into potential operational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53" y="1464782"/>
            <a:ext cx="5568941" cy="13477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994" y="1464782"/>
            <a:ext cx="2851088" cy="13477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Content Placeholder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080327" y="2849368"/>
            <a:ext cx="2792755" cy="33749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053" y="2849368"/>
            <a:ext cx="4744322" cy="327944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2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1" t="28649" r="29626" b="21927"/>
          <a:stretch/>
        </p:blipFill>
        <p:spPr>
          <a:xfrm>
            <a:off x="7747325" y="1184349"/>
            <a:ext cx="3303731" cy="2883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81" y="501772"/>
            <a:ext cx="10515600" cy="1173853"/>
          </a:xfrm>
        </p:spPr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ABOUT NAPOLEON ENGINEERING SERVICES</a:t>
            </a:r>
            <a:endParaRPr lang="en-US" sz="4400" spc="3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112"/>
            <a:ext cx="5396947" cy="34817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50"/>
              </a:spcBef>
              <a:buNone/>
            </a:pPr>
            <a:r>
              <a:rPr lang="en-US" sz="2000" dirty="0" smtClean="0"/>
              <a:t>Within one day’s travel, NES is able to reach 55% of the U.S. population, roughly 175.4 million people.</a:t>
            </a:r>
          </a:p>
          <a:p>
            <a:pPr marL="0" indent="0">
              <a:lnSpc>
                <a:spcPct val="100000"/>
              </a:lnSpc>
              <a:spcBef>
                <a:spcPts val="150"/>
              </a:spcBef>
              <a:buNone/>
            </a:pPr>
            <a:endParaRPr lang="en-US" sz="2000" dirty="0" smtClean="0"/>
          </a:p>
          <a:p>
            <a:pPr lvl="1">
              <a:lnSpc>
                <a:spcPct val="100000"/>
              </a:lnSpc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Established in 1997 by Chris Napoleon, President and Chief Engineer</a:t>
            </a:r>
          </a:p>
          <a:p>
            <a:pPr lvl="1">
              <a:lnSpc>
                <a:spcPct val="100000"/>
              </a:lnSpc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Staff of 50 engineers, machinists, and administrative personnel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9019725" y="2637095"/>
            <a:ext cx="210248" cy="199297"/>
          </a:xfrm>
          <a:prstGeom prst="star5">
            <a:avLst/>
          </a:prstGeom>
          <a:solidFill>
            <a:srgbClr val="E81E25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9193755" y="2565327"/>
            <a:ext cx="1146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</a:rPr>
              <a:t>Olean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15" y="4167902"/>
            <a:ext cx="37242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4919948"/>
            <a:ext cx="1805569" cy="110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024" y="3690456"/>
            <a:ext cx="998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cs typeface="Acens" panose="02000505000000020004" pitchFamily="2" charset="0"/>
              </a:rPr>
              <a:t>BEARING TESTING</a:t>
            </a:r>
            <a: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Bebas" pitchFamily="2" charset="0"/>
                <a:cs typeface="Acens" panose="02000505000000020004" pitchFamily="2" charset="0"/>
              </a:rPr>
            </a:b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Largest </a:t>
            </a: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Independent Fac</a:t>
            </a:r>
            <a:r>
              <a:rPr lang="en-US" sz="3000" spc="130" dirty="0">
                <a:solidFill>
                  <a:srgbClr val="00B0F0"/>
                </a:solidFill>
                <a:cs typeface="Acens" panose="02000505000000020004" pitchFamily="2" charset="0"/>
              </a:rPr>
              <a:t>ili</a:t>
            </a:r>
            <a:r>
              <a:rPr lang="en-US" sz="3000" dirty="0">
                <a:solidFill>
                  <a:srgbClr val="00B0F0"/>
                </a:solidFill>
                <a:cs typeface="Acens" panose="02000505000000020004" pitchFamily="2" charset="0"/>
              </a:rPr>
              <a:t>ty in North 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Ame</a:t>
            </a:r>
            <a:r>
              <a:rPr lang="en-US" sz="3000" spc="140" dirty="0" smtClean="0">
                <a:solidFill>
                  <a:srgbClr val="00B0F0"/>
                </a:solidFill>
                <a:cs typeface="Acens" panose="02000505000000020004" pitchFamily="2" charset="0"/>
              </a:rPr>
              <a:t>ri</a:t>
            </a:r>
            <a:r>
              <a:rPr lang="en-US" sz="3000" dirty="0" smtClean="0">
                <a:solidFill>
                  <a:srgbClr val="00B0F0"/>
                </a:solidFill>
                <a:cs typeface="Acens" panose="02000505000000020004" pitchFamily="2" charset="0"/>
              </a:rPr>
              <a:t>ca </a:t>
            </a:r>
            <a:endParaRPr lang="en-US" sz="3000" dirty="0">
              <a:solidFill>
                <a:srgbClr val="00B0F0"/>
              </a:solidFill>
              <a:cs typeface="Acens" panose="02000505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97180"/>
            <a:ext cx="11261306" cy="29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TESTING PROGRAMS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7459" y="1764134"/>
            <a:ext cx="47086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Test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Impact or Static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Dynamic</a:t>
            </a:r>
          </a:p>
        </p:txBody>
      </p:sp>
      <p:pic>
        <p:nvPicPr>
          <p:cNvPr id="5" name="Picture 4" descr="DR 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3792" y="1764134"/>
            <a:ext cx="4677105" cy="351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ENDURANCE/FATIGUE</a:t>
            </a:r>
            <a:r>
              <a:rPr lang="en-US" dirty="0" smtClean="0">
                <a:solidFill>
                  <a:srgbClr val="2C5392"/>
                </a:solidFill>
              </a:rPr>
              <a:t/>
            </a:r>
            <a:br>
              <a:rPr lang="en-US" dirty="0" smtClean="0">
                <a:solidFill>
                  <a:srgbClr val="2C5392"/>
                </a:solidFill>
              </a:rPr>
            </a:b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Component or Bearing Testing</a:t>
            </a:r>
            <a:endParaRPr lang="en-US" sz="32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233" y="1764134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Accelerated </a:t>
            </a:r>
            <a:r>
              <a:rPr lang="en-US" sz="2800" dirty="0"/>
              <a:t>Life Testing to </a:t>
            </a:r>
            <a:r>
              <a:rPr lang="en-US" sz="2800" dirty="0" smtClean="0"/>
              <a:t>Evaluate: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Material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Life </a:t>
            </a:r>
            <a:r>
              <a:rPr lang="en-US" sz="2800" dirty="0"/>
              <a:t>Adjustment </a:t>
            </a:r>
            <a:r>
              <a:rPr lang="en-US" sz="2800" dirty="0" smtClean="0"/>
              <a:t>Factors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Heat </a:t>
            </a:r>
            <a:r>
              <a:rPr lang="en-US" sz="2800" dirty="0"/>
              <a:t>Treat </a:t>
            </a:r>
            <a:r>
              <a:rPr lang="en-US" sz="2800" dirty="0" smtClean="0"/>
              <a:t>Variations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Manufacturing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Lubrication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Running </a:t>
            </a:r>
            <a:r>
              <a:rPr lang="en-US" sz="2800" dirty="0"/>
              <a:t>Characteristics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57" y="1962143"/>
            <a:ext cx="479504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NES TEST RIGS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6096" y="5894703"/>
            <a:ext cx="4782207" cy="4887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lipAr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95" y="438571"/>
            <a:ext cx="5335751" cy="456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8296" y="1338623"/>
            <a:ext cx="5002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NES has over 50 endurance test rigs of different sizes and types to evaluate bearings within the size range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0.25in OD up to 30in OD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TEST RIG MANUFACTURING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675" y="1249088"/>
            <a:ext cx="7204841" cy="453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TEST RIG MANUFACTURING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510" y="1764134"/>
            <a:ext cx="74886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Rigs are designed based on either standard bearing testing methods, simulated application conditions, or specific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PC-based controls for duty cycle testing where conditions are monitored and controlled to ensure consistent test conditions for accurate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Also </a:t>
            </a:r>
            <a:r>
              <a:rPr lang="en-US" sz="2400" dirty="0"/>
              <a:t>lower cost manual control systems for standard bearing testing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5345" y="1640636"/>
            <a:ext cx="2743200" cy="40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TEST PARAMETERS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0968" y="1765348"/>
            <a:ext cx="37311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Controlled</a:t>
            </a:r>
            <a:endParaRPr lang="en-US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Radial Load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Axial Load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Rotational Speed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Bearing Temperature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Lubrication Temperature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Lubrication Flow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5114" y="1764134"/>
            <a:ext cx="3352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Monitored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Bearing Vibration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Bearing Temperature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Housing Displacement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Shaft Deflection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Bearing Torque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320" b="3350"/>
          <a:stretch/>
        </p:blipFill>
        <p:spPr bwMode="auto">
          <a:xfrm>
            <a:off x="6195401" y="252248"/>
            <a:ext cx="4161091" cy="577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222" y="252248"/>
            <a:ext cx="4014952" cy="6022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33" y="157654"/>
            <a:ext cx="8706134" cy="579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7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17" y="294851"/>
            <a:ext cx="8201167" cy="546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8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r="9046"/>
          <a:stretch/>
        </p:blipFill>
        <p:spPr>
          <a:xfrm>
            <a:off x="782000" y="2033752"/>
            <a:ext cx="3218785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spc="300" dirty="0" smtClean="0">
                <a:solidFill>
                  <a:srgbClr val="2C5392"/>
                </a:solidFill>
                <a:latin typeface="+mn-lt"/>
              </a:rPr>
              <a:t>ONE-STOP SHOP BEARING SERVICES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5389" y="5078704"/>
            <a:ext cx="262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C3D"/>
                </a:solidFill>
              </a:rPr>
              <a:t>Bearing Inspection</a:t>
            </a:r>
            <a:endParaRPr lang="en-US" sz="2400" b="1" dirty="0">
              <a:solidFill>
                <a:srgbClr val="816C3D"/>
              </a:solidFill>
            </a:endParaRPr>
          </a:p>
        </p:txBody>
      </p:sp>
      <p:pic>
        <p:nvPicPr>
          <p:cNvPr id="1028" name="Picture 4" descr="cm4_458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2"/>
          <a:stretch/>
        </p:blipFill>
        <p:spPr bwMode="auto">
          <a:xfrm>
            <a:off x="8052174" y="2033752"/>
            <a:ext cx="3152832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8347376" y="5078704"/>
            <a:ext cx="2359953" cy="805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816C3D"/>
                </a:solidFill>
              </a:rPr>
              <a:t>Custom Bearing Manufacturing</a:t>
            </a:r>
            <a:endParaRPr lang="en-US" sz="2300" b="1" dirty="0">
              <a:solidFill>
                <a:srgbClr val="816C3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4922" y="5078704"/>
            <a:ext cx="262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C3D"/>
                </a:solidFill>
              </a:rPr>
              <a:t>Bearing Testing</a:t>
            </a:r>
            <a:endParaRPr lang="en-US" sz="2400" b="1" dirty="0">
              <a:solidFill>
                <a:srgbClr val="816C3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467" r="14661"/>
          <a:stretch/>
        </p:blipFill>
        <p:spPr>
          <a:xfrm>
            <a:off x="4350722" y="2033752"/>
            <a:ext cx="3296780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73" y="260131"/>
            <a:ext cx="8159655" cy="543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06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69" y="188258"/>
            <a:ext cx="7774862" cy="5774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03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283780"/>
            <a:ext cx="6915150" cy="553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81152"/>
            <a:ext cx="7493000" cy="561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65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2965"/>
            <a:ext cx="9144000" cy="501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8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6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438571"/>
            <a:ext cx="11080532" cy="1325563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FULLY PROGRAMMABLE BEARING TEST RIG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12" y="1217821"/>
            <a:ext cx="6335899" cy="475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4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3653120"/>
            <a:ext cx="1781175" cy="178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772486"/>
            <a:ext cx="10058400" cy="582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3924865"/>
            <a:ext cx="1805569" cy="11049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28296" y="438571"/>
            <a:ext cx="11080532" cy="2241255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THANK YOU FOR YOUR TIME</a:t>
            </a:r>
            <a:br>
              <a:rPr lang="en-US" sz="4400" dirty="0" smtClean="0">
                <a:solidFill>
                  <a:srgbClr val="2C5392"/>
                </a:solidFill>
                <a:latin typeface="+mn-lt"/>
              </a:rPr>
            </a:br>
            <a:r>
              <a:rPr lang="en-US" sz="3200" dirty="0">
                <a:solidFill>
                  <a:srgbClr val="2C5392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   </a:t>
            </a:r>
            <a:r>
              <a:rPr lang="en-US" sz="4400" dirty="0">
                <a:solidFill>
                  <a:srgbClr val="2C5392"/>
                </a:solidFill>
                <a:latin typeface="+mn-lt"/>
              </a:rPr>
              <a:t/>
            </a:r>
            <a:br>
              <a:rPr lang="en-US" sz="4400" dirty="0">
                <a:solidFill>
                  <a:srgbClr val="2C5392"/>
                </a:solidFill>
                <a:latin typeface="+mn-lt"/>
              </a:rPr>
            </a:br>
            <a:r>
              <a:rPr lang="en-US" sz="4400" dirty="0">
                <a:solidFill>
                  <a:srgbClr val="2C5392"/>
                </a:solidFill>
                <a:latin typeface="+mn-lt"/>
              </a:rPr>
              <a:t>(877) </a:t>
            </a:r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870-3200          www.nesbearings.com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3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5" b="20694"/>
          <a:stretch/>
        </p:blipFill>
        <p:spPr>
          <a:xfrm>
            <a:off x="9201232" y="1750879"/>
            <a:ext cx="1628462" cy="826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CUSTOMER BASE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43" y="3155487"/>
            <a:ext cx="1623669" cy="132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43" y="922575"/>
            <a:ext cx="1069097" cy="1069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34" y="1409863"/>
            <a:ext cx="1310319" cy="76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22535" r="9912" b="20802"/>
          <a:stretch/>
        </p:blipFill>
        <p:spPr>
          <a:xfrm>
            <a:off x="2632393" y="2507643"/>
            <a:ext cx="1827801" cy="800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38" y="4791031"/>
            <a:ext cx="1193702" cy="1193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96" y="3809834"/>
            <a:ext cx="1434898" cy="740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/>
          <a:stretch/>
        </p:blipFill>
        <p:spPr>
          <a:xfrm>
            <a:off x="5825228" y="2298560"/>
            <a:ext cx="1638763" cy="1076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45" y="3751525"/>
            <a:ext cx="1305392" cy="1046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45" y="1791246"/>
            <a:ext cx="959671" cy="959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9" y="1627955"/>
            <a:ext cx="1608833" cy="675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7" y="5400250"/>
            <a:ext cx="1748056" cy="699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50" y="1485775"/>
            <a:ext cx="1153381" cy="11533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44" y="3032474"/>
            <a:ext cx="1563085" cy="708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26" y="944897"/>
            <a:ext cx="1997774" cy="4989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6" b="31890"/>
          <a:stretch/>
        </p:blipFill>
        <p:spPr>
          <a:xfrm>
            <a:off x="8058004" y="4917497"/>
            <a:ext cx="2183572" cy="7752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9" y="3545877"/>
            <a:ext cx="1440479" cy="728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20" y="4882130"/>
            <a:ext cx="1801445" cy="9007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45" y="4293564"/>
            <a:ext cx="1905805" cy="3640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98" y="4550390"/>
            <a:ext cx="1468269" cy="5508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7361" r="11800" b="5108"/>
          <a:stretch/>
        </p:blipFill>
        <p:spPr>
          <a:xfrm>
            <a:off x="10284576" y="601651"/>
            <a:ext cx="1237957" cy="11113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1288" r="14514" b="10947"/>
          <a:stretch/>
        </p:blipFill>
        <p:spPr>
          <a:xfrm>
            <a:off x="961574" y="2465783"/>
            <a:ext cx="1510431" cy="8353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r="15296"/>
          <a:stretch/>
        </p:blipFill>
        <p:spPr>
          <a:xfrm>
            <a:off x="8047527" y="3626194"/>
            <a:ext cx="949328" cy="10313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 b="33690"/>
          <a:stretch/>
        </p:blipFill>
        <p:spPr>
          <a:xfrm>
            <a:off x="7688289" y="2799287"/>
            <a:ext cx="2114689" cy="50875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8150" y="3291960"/>
            <a:ext cx="11268075" cy="3286459"/>
          </a:xfrm>
          <a:prstGeom prst="rect">
            <a:avLst/>
          </a:prstGeom>
          <a:gradFill>
            <a:gsLst>
              <a:gs pos="0">
                <a:srgbClr val="C3C9EA"/>
              </a:gs>
              <a:gs pos="0">
                <a:schemeClr val="accent2">
                  <a:lumMod val="75000"/>
                </a:schemeClr>
              </a:gs>
              <a:gs pos="0">
                <a:srgbClr val="3175C8"/>
              </a:gs>
              <a:gs pos="0">
                <a:srgbClr val="2E68AE"/>
              </a:gs>
              <a:gs pos="100000">
                <a:srgbClr val="2834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54" y="4919948"/>
            <a:ext cx="1805569" cy="110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024" y="3690456"/>
            <a:ext cx="998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cs typeface="Acens" panose="02000505000000020004" pitchFamily="2" charset="0"/>
              </a:rPr>
              <a:t>CUSTOM BEARING MANUFACTURING</a:t>
            </a:r>
            <a:endParaRPr lang="en-US" sz="4800" dirty="0">
              <a:solidFill>
                <a:schemeClr val="bg1"/>
              </a:solidFill>
              <a:cs typeface="Acens" panose="02000505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71980"/>
            <a:ext cx="11268073" cy="29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CUSTOM BEARING MANUFACTURING</a:t>
            </a:r>
            <a:r>
              <a:rPr lang="en-US" dirty="0" smtClean="0">
                <a:solidFill>
                  <a:srgbClr val="2C5392"/>
                </a:solidFill>
              </a:rPr>
              <a:t/>
            </a:r>
            <a:br>
              <a:rPr lang="en-US" dirty="0" smtClean="0">
                <a:solidFill>
                  <a:srgbClr val="2C5392"/>
                </a:solidFill>
              </a:rPr>
            </a:br>
            <a:r>
              <a:rPr lang="en-US" sz="3200" dirty="0" smtClean="0">
                <a:solidFill>
                  <a:srgbClr val="2C5392"/>
                </a:solidFill>
                <a:latin typeface="+mn-lt"/>
              </a:rPr>
              <a:t>Mission Statement</a:t>
            </a:r>
            <a:endParaRPr lang="en-US" sz="32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1890275"/>
            <a:ext cx="8763000" cy="2636016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Napoleon Engineering </a:t>
            </a:r>
            <a:r>
              <a:rPr lang="en-US" dirty="0"/>
              <a:t>S</a:t>
            </a:r>
            <a:r>
              <a:rPr lang="en-US" dirty="0" smtClean="0"/>
              <a:t>ervices combines application experience and engineering knowledge to provide </a:t>
            </a:r>
            <a:r>
              <a:rPr lang="en-US" dirty="0"/>
              <a:t>shorter lead times and cost effective </a:t>
            </a:r>
            <a:r>
              <a:rPr lang="en-US" dirty="0" smtClean="0"/>
              <a:t>solutions to </a:t>
            </a:r>
            <a:r>
              <a:rPr lang="en-US" dirty="0"/>
              <a:t>custom bearing </a:t>
            </a:r>
            <a:r>
              <a:rPr lang="en-US" dirty="0" smtClean="0"/>
              <a:t>needs through complete </a:t>
            </a:r>
            <a:r>
              <a:rPr lang="en-US" dirty="0"/>
              <a:t>bearing </a:t>
            </a:r>
            <a:r>
              <a:rPr lang="en-US" dirty="0" smtClean="0"/>
              <a:t>manufacturing.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4413">
            <a:off x="-63063" y="4193320"/>
            <a:ext cx="2569779" cy="2246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35" y="2438543"/>
            <a:ext cx="5576933" cy="119397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 Temperature, Corrosion Resistant,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Fatigue Life, and Dimensionally Unique Bearings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87" y="22389"/>
            <a:ext cx="3895937" cy="232674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42965" y="3608345"/>
            <a:ext cx="3709500" cy="2538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Short Lead Times</a:t>
            </a:r>
          </a:p>
          <a:p>
            <a:r>
              <a:rPr lang="en-US" sz="2400" dirty="0" smtClean="0"/>
              <a:t>Small &amp; Large Orders</a:t>
            </a:r>
          </a:p>
          <a:p>
            <a:r>
              <a:rPr lang="en-US" sz="2400" dirty="0" smtClean="0"/>
              <a:t>Unique Materials</a:t>
            </a:r>
          </a:p>
          <a:p>
            <a:r>
              <a:rPr lang="en-US" sz="2400" dirty="0" smtClean="0"/>
              <a:t>Application Engineering</a:t>
            </a:r>
          </a:p>
          <a:p>
            <a:r>
              <a:rPr lang="en-US" sz="2400" dirty="0" smtClean="0"/>
              <a:t>Full Product Traceability</a:t>
            </a:r>
          </a:p>
          <a:p>
            <a:r>
              <a:rPr lang="en-US" sz="2400" dirty="0" smtClean="0"/>
              <a:t>Made in the USA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23" y="826033"/>
            <a:ext cx="6328371" cy="54107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71" y="-45265"/>
            <a:ext cx="1511929" cy="13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123527"/>
            <a:ext cx="10853786" cy="1325563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COMPLETE BEARING MANUFACTURING CAPABILITY</a:t>
            </a:r>
            <a:endParaRPr lang="en-US" sz="4400" dirty="0">
              <a:solidFill>
                <a:srgbClr val="2C5392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296" y="1146131"/>
            <a:ext cx="59384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Size </a:t>
            </a:r>
            <a:r>
              <a:rPr lang="en-US" sz="2200" dirty="0"/>
              <a:t>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20mm through 350mm 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Average lot size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25 to 50 pieces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Lot size capability up to 1000 pieces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Bearing </a:t>
            </a:r>
            <a:r>
              <a:rPr lang="en-US" sz="2200" dirty="0"/>
              <a:t>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DG and AC Ball </a:t>
            </a:r>
            <a:r>
              <a:rPr lang="en-US" sz="2200" dirty="0" smtClean="0"/>
              <a:t>Bearing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DR Self Aligning Ball Bearing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Cylindrical Roller Bearing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Needle Roller Bearing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Quality class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Up to ABEC/RBEC 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Quality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ISO 9001:2008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AS9100 Rev C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0" y="1635554"/>
            <a:ext cx="5622416" cy="42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2C5392"/>
                </a:solidFill>
                <a:latin typeface="+mn-lt"/>
              </a:rPr>
              <a:t>COMPLETE BEARING MANUFACTURING</a:t>
            </a:r>
            <a:r>
              <a:rPr lang="en-US" dirty="0">
                <a:solidFill>
                  <a:srgbClr val="2C5392"/>
                </a:solidFill>
              </a:rPr>
              <a:t/>
            </a:r>
            <a:br>
              <a:rPr lang="en-US" dirty="0">
                <a:solidFill>
                  <a:srgbClr val="2C5392"/>
                </a:solidFill>
              </a:rPr>
            </a:br>
            <a:r>
              <a:rPr lang="en-US" sz="2800" dirty="0" smtClean="0">
                <a:solidFill>
                  <a:srgbClr val="2C5392"/>
                </a:solidFill>
                <a:latin typeface="+mn-lt"/>
              </a:rPr>
              <a:t>Typical Material Options</a:t>
            </a:r>
            <a:endParaRPr lang="en-US" sz="2800" dirty="0">
              <a:solidFill>
                <a:srgbClr val="2C5392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84966064"/>
              </p:ext>
            </p:extLst>
          </p:nvPr>
        </p:nvGraphicFramePr>
        <p:xfrm>
          <a:off x="1646585" y="1748597"/>
          <a:ext cx="8580783" cy="3360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313" y="2838951"/>
            <a:ext cx="1323561" cy="13694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5498" y="2828043"/>
            <a:ext cx="1136795" cy="11762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lipArt Placeholder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49" y="4439614"/>
            <a:ext cx="1261535" cy="13053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6254022"/>
            <a:ext cx="12192000" cy="675696"/>
          </a:xfrm>
          <a:prstGeom prst="rect">
            <a:avLst/>
          </a:prstGeom>
          <a:gradFill flip="none" rotWithShape="1">
            <a:gsLst>
              <a:gs pos="0">
                <a:srgbClr val="2B6AB2"/>
              </a:gs>
              <a:gs pos="97000">
                <a:srgbClr val="28337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2" y="6316777"/>
            <a:ext cx="514829" cy="514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2" y="6452031"/>
            <a:ext cx="4462776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6690</TotalTime>
  <Words>604</Words>
  <Application>Microsoft Office PowerPoint</Application>
  <PresentationFormat>Widescreen</PresentationFormat>
  <Paragraphs>151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Acens</vt:lpstr>
      <vt:lpstr>Arial</vt:lpstr>
      <vt:lpstr>Bebas</vt:lpstr>
      <vt:lpstr>Calibri</vt:lpstr>
      <vt:lpstr>Calibri Light</vt:lpstr>
      <vt:lpstr>Wingdings</vt:lpstr>
      <vt:lpstr>Office Theme</vt:lpstr>
      <vt:lpstr>1_Office Theme</vt:lpstr>
      <vt:lpstr>Creativity Session</vt:lpstr>
      <vt:lpstr>ABOUT NAPOLEON ENGINEERING SERVICES</vt:lpstr>
      <vt:lpstr>ONE-STOP SHOP BEARING SERVICES</vt:lpstr>
      <vt:lpstr>CUSTOMER BASE</vt:lpstr>
      <vt:lpstr>PowerPoint Presentation</vt:lpstr>
      <vt:lpstr>CUSTOM BEARING MANUFACTURING Mission Statement</vt:lpstr>
      <vt:lpstr>PowerPoint Presentation</vt:lpstr>
      <vt:lpstr>COMPLETE BEARING MANUFACTURING CAPABILITY</vt:lpstr>
      <vt:lpstr>COMPLETE BEARING MANUFACTURING Typical Material Options</vt:lpstr>
      <vt:lpstr>COMPLETE BEARING CHANNEL</vt:lpstr>
      <vt:lpstr>PowerPoint Presentation</vt:lpstr>
      <vt:lpstr>BEARING INSPECTION &amp; TESTING Mission Statement</vt:lpstr>
      <vt:lpstr>PowerPoint Presentation</vt:lpstr>
      <vt:lpstr>BEARING INSPECTION PMA Programs</vt:lpstr>
      <vt:lpstr>BEARING INSPECTION Material Evaluation and Testing</vt:lpstr>
      <vt:lpstr>BEARING INSPECTION Failure Analysis-Condition Analysis</vt:lpstr>
      <vt:lpstr>FIRST ARTICLE INSPECTION (FAI) PER AS9102</vt:lpstr>
      <vt:lpstr>Bearing Inspection Source Qualification Inspection (SQI) Industrial Bearing Reverse Engineering Program</vt:lpstr>
      <vt:lpstr>Modeling Benefits Translates inspection characteristics into potential operational performance</vt:lpstr>
      <vt:lpstr>PowerPoint Presentation</vt:lpstr>
      <vt:lpstr>TESTING PROGRAMS</vt:lpstr>
      <vt:lpstr>ENDURANCE/FATIGUE Component or Bearing Testing</vt:lpstr>
      <vt:lpstr>NES TEST RIGS</vt:lpstr>
      <vt:lpstr>TEST RIG MANUFACTURING</vt:lpstr>
      <vt:lpstr>TEST RIG MANUFACTURING</vt:lpstr>
      <vt:lpstr>TEST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FULLY PROGRAMMABLE BEARING TEST RIG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Powers</dc:creator>
  <cp:lastModifiedBy>Amie Payne</cp:lastModifiedBy>
  <cp:revision>201</cp:revision>
  <cp:lastPrinted>2015-06-19T16:18:41Z</cp:lastPrinted>
  <dcterms:created xsi:type="dcterms:W3CDTF">2015-06-02T12:48:31Z</dcterms:created>
  <dcterms:modified xsi:type="dcterms:W3CDTF">2017-01-31T16:07:48Z</dcterms:modified>
</cp:coreProperties>
</file>